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70" r:id="rId6"/>
    <p:sldId id="265" r:id="rId7"/>
    <p:sldId id="266" r:id="rId8"/>
    <p:sldId id="267" r:id="rId9"/>
    <p:sldId id="268" r:id="rId10"/>
    <p:sldId id="269" r:id="rId11"/>
    <p:sldId id="26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B88C00"/>
    <a:srgbClr val="7E6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812" autoAdjust="0"/>
    <p:restoredTop sz="94660"/>
  </p:normalViewPr>
  <p:slideViewPr>
    <p:cSldViewPr>
      <p:cViewPr>
        <p:scale>
          <a:sx n="80" d="100"/>
          <a:sy n="80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8" y="1"/>
            <a:ext cx="9163088" cy="6885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24336" y="2492896"/>
            <a:ext cx="61561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TISARATANA VANDANA</a:t>
            </a:r>
            <a:endParaRPr kumimoji="0" lang="ms-MY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Salutation To The Triple Gems</a:t>
            </a:r>
            <a:endParaRPr kumimoji="0" lang="ms-MY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禮敬三寶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466034" y="6444044"/>
            <a:ext cx="1571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新細明體" pitchFamily="18" charset="-120"/>
                <a:cs typeface="Times New Roman" pitchFamily="18" charset="0"/>
              </a:rPr>
              <a:t>求授三皈</a:t>
            </a:r>
            <a:r>
              <a:rPr lang="zh-CN" altLang="ms-MY" b="1" dirty="0" smtClean="0">
                <a:solidFill>
                  <a:srgbClr val="FFC000"/>
                </a:solidFill>
              </a:rPr>
              <a:t>五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新細明體" pitchFamily="18" charset="-120"/>
                <a:cs typeface="Times New Roman" pitchFamily="18" charset="0"/>
              </a:rPr>
              <a:t>戒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" y="6146171"/>
            <a:ext cx="1829941" cy="73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8" y="1"/>
            <a:ext cx="9163088" cy="6885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24336" y="2492897"/>
            <a:ext cx="61561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BUDDHâBHIVâDANA</a:t>
            </a:r>
            <a:endParaRPr lang="ms-MY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pPr algn="ctr"/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Homage to the Buddha</a:t>
            </a:r>
            <a:endParaRPr lang="ms-MY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pPr algn="ctr"/>
            <a:r>
              <a:rPr lang="zh-CN" altLang="ms-MY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禮敬佛陀</a:t>
            </a:r>
            <a:endParaRPr lang="ms-MY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146171"/>
            <a:ext cx="1829941" cy="73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3528" y="980728"/>
            <a:ext cx="856895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Namo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tassa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bhavagato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arahato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sammà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sambudhassa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Homage to Him, the Blessed One,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Worthy One, the Fully Enlightened One.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cs typeface="Times New Roman" pitchFamily="18" charset="0"/>
              </a:rPr>
              <a:t>禮敬世尊，阿羅漢，正等正覺者。</a:t>
            </a:r>
            <a:r>
              <a:rPr kumimoji="0" lang="zh-CN" altLang="ms-MY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cs typeface="Arial" pitchFamily="34" charset="0"/>
              </a:rPr>
              <a:t>(3 times)</a:t>
            </a:r>
            <a:endParaRPr kumimoji="0" lang="zh-CN" altLang="ms-MY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8" y="1"/>
            <a:ext cx="9163088" cy="6885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23928" y="2538770"/>
            <a:ext cx="43204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TISARAöA</a:t>
            </a:r>
            <a:endParaRPr kumimoji="0" lang="ms-MY" sz="360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The Three Refuges</a:t>
            </a:r>
            <a:endParaRPr kumimoji="0" lang="ms-MY" sz="360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三皈依</a:t>
            </a:r>
            <a:endParaRPr kumimoji="0" lang="zh-CN" altLang="en-US" sz="360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146171"/>
            <a:ext cx="1829941" cy="73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528" y="685140"/>
            <a:ext cx="525658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Buddhaÿ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Dhammaÿ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Saïghaÿ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I take refuge in the Buddha.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I take refuge in the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Dhamma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I take refuge in the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Sangha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我以佛陀爲皈依處。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我以佛法爲皈依處。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我以僧伽爲皈依處。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3528" y="692696"/>
            <a:ext cx="78488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Dutiyampi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Buddhaÿ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Dutiyampi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Dhammaÿ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Dutiyampi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Saïghaÿ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For the second time, I take refuge in the Buddha.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For the second time, I take refuge in the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Dhamma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For the second time, I take refuge in the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Sangha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第二次，我以佛陀爲皈依處。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第二次，我以佛法爲皈依處。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第二次，我以僧伽爲皈依處。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3528" y="685140"/>
            <a:ext cx="73343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Tatiyampi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Buddhaÿ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Tatiyampi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Dhammaÿ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Tatiyampi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Saïghaÿ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For the third time, I take refuge in the Buddha.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For the third time, I take refuge in the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Dhamma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For the third time, I take refuge in the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Sangha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第三次，我以佛陀爲皈依處。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第三次，我以佛法爲皈依處。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第三次，我以僧伽爲皈依處。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75887" y="685140"/>
            <a:ext cx="682058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AYYA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SARANA GAMANAÑ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PARIPUööAÑ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The taking of the refuge is purely completed.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三皈已授完畢。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YOGIS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（修襌者）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:  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âMA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AYYA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Yes,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Venerable.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是的，尊者大德。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8" y="1"/>
            <a:ext cx="9163088" cy="6885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635896" y="2538770"/>
            <a:ext cx="49685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cs typeface="Times New Roman" pitchFamily="18" charset="0"/>
              </a:rPr>
              <a:t>PA¥CA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SäLA</a:t>
            </a:r>
            <a:endParaRPr kumimoji="0" lang="ms-MY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The </a:t>
            </a: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Five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Precepts</a:t>
            </a:r>
            <a:endParaRPr kumimoji="0" lang="ms-MY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ms-MY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五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戒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146171"/>
            <a:ext cx="1829941" cy="73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23528" y="397689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YOGIS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（修襌者）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: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Pàõàtipàtà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veramaõã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sikhàpadaÿ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samàdiyàmi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I undertake the training precept to abstain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from killing.</a:t>
            </a:r>
            <a:endParaRPr kumimoji="0" lang="ms-MY" altLang="zh-CN" sz="2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我受持不殺生學處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Adinnàdanà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veramaõã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sikhàpadaÿ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samàdiyàmi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I undertake the training precept to abstain from taking what is not given.</a:t>
            </a:r>
            <a:endParaRPr kumimoji="0" lang="ms-MY" altLang="zh-CN" sz="2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我受持不偷盗學處</a:t>
            </a:r>
            <a:endParaRPr lang="en-US" altLang="zh-C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51520" y="970851"/>
            <a:ext cx="88204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Pali Times" pitchFamily="18" charset="0"/>
              </a:rPr>
              <a:t>Kàmesu</a:t>
            </a:r>
            <a:r>
              <a:rPr lang="en-US" sz="2800" b="1" dirty="0" smtClean="0">
                <a:solidFill>
                  <a:srgbClr val="FFFF00"/>
                </a:solidFill>
                <a:latin typeface="Pali Times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Pali Times" pitchFamily="18" charset="0"/>
              </a:rPr>
              <a:t>micchàcàrà</a:t>
            </a:r>
            <a:r>
              <a:rPr lang="en-US" sz="2800" b="1" dirty="0" smtClean="0">
                <a:solidFill>
                  <a:srgbClr val="FFFF00"/>
                </a:solidFill>
                <a:latin typeface="Pali Times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Pali Times" pitchFamily="18" charset="0"/>
              </a:rPr>
              <a:t>veramaõã</a:t>
            </a:r>
            <a:r>
              <a:rPr lang="en-US" sz="2800" b="1" dirty="0" smtClean="0">
                <a:solidFill>
                  <a:srgbClr val="FFFF00"/>
                </a:solidFill>
                <a:latin typeface="Pali Times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Pali Times" pitchFamily="18" charset="0"/>
              </a:rPr>
              <a:t>sikhàpadaÿ</a:t>
            </a:r>
            <a:r>
              <a:rPr lang="en-US" sz="2800" b="1" dirty="0" smtClean="0">
                <a:solidFill>
                  <a:srgbClr val="FFFF00"/>
                </a:solidFill>
                <a:latin typeface="Pali Times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Pali Times" pitchFamily="18" charset="0"/>
              </a:rPr>
              <a:t>samàdiyàmi</a:t>
            </a:r>
            <a:r>
              <a:rPr lang="en-US" sz="2800" b="1" dirty="0" smtClean="0">
                <a:solidFill>
                  <a:srgbClr val="FFFF00"/>
                </a:solidFill>
                <a:latin typeface="Pali Times" pitchFamily="18" charset="0"/>
              </a:rPr>
              <a:t> </a:t>
            </a:r>
            <a:endParaRPr lang="ms-MY" sz="2800" dirty="0" smtClean="0">
              <a:solidFill>
                <a:srgbClr val="FFFF00"/>
              </a:solidFill>
              <a:latin typeface="Pali Times" pitchFamily="18" charset="0"/>
            </a:endParaRPr>
          </a:p>
          <a:p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I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undertake the training precept to abstain from </a:t>
            </a:r>
            <a:endParaRPr lang="en-US" sz="28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sexual misconduct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.</a:t>
            </a:r>
            <a:endParaRPr lang="ms-MY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r>
              <a:rPr lang="zh-CN" altLang="ms-MY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我受持</a:t>
            </a:r>
            <a:r>
              <a:rPr lang="zh-CN" altLang="ms-MY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不</a:t>
            </a:r>
            <a:r>
              <a:rPr lang="zh-CN" altLang="ms-MY" sz="2800" b="1" dirty="0" smtClean="0">
                <a:solidFill>
                  <a:srgbClr val="FFFF00"/>
                </a:solidFill>
                <a:latin typeface="+mn-ea"/>
              </a:rPr>
              <a:t>邪</a:t>
            </a:r>
            <a:r>
              <a:rPr lang="zh-CN" altLang="ms-MY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淫學</a:t>
            </a:r>
            <a:r>
              <a:rPr lang="zh-CN" altLang="ms-MY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處</a:t>
            </a:r>
            <a:r>
              <a:rPr lang="zh-CN" altLang="ms-MY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endParaRPr lang="en-US" altLang="zh-C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Musavada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veramaõã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sikhàpadaÿ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samàdiyàmi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endParaRPr lang="ms-MY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I undertake the training precept to </a:t>
            </a: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abstain from</a:t>
            </a:r>
          </a:p>
          <a:p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telling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lies.</a:t>
            </a:r>
            <a:endParaRPr lang="ms-MY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r>
              <a:rPr lang="zh-CN" altLang="ms-MY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我受持不妄語學</a:t>
            </a:r>
            <a:r>
              <a:rPr lang="zh-CN" altLang="ms-MY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處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104413"/>
            <a:ext cx="847231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ARAHAÑ, 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SAMMâ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-SAMBUDDHO 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BHAGAVâ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,</a:t>
            </a:r>
            <a:endParaRPr kumimoji="0" lang="ms-MY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BUDDHAÑ BHAGAVANTAÑ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ABHIVâDEMI</a:t>
            </a:r>
            <a:endParaRPr kumimoji="0" lang="ms-MY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Lord, the most Worthy One,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the Perfectly Self-Enlightened One,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The Buddha, I revere.</a:t>
            </a:r>
            <a:endParaRPr kumimoji="0" lang="ms-MY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世尊是阿羅漢，正等正覺者，我禮敬佛陀世尊。</a:t>
            </a:r>
            <a:endParaRPr kumimoji="0" lang="zh-CN" altLang="en-US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23528" y="1832625"/>
            <a:ext cx="84249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Suràmeraya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majjapamàdatthànà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veramaõã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sikhàpadaÿ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samàdiyàmi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endParaRPr lang="ms-MY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I undertake the training precept to abstain from distilled and fermented intoxicants which cause heedlessness.</a:t>
            </a:r>
            <a:endParaRPr lang="ms-MY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endParaRPr lang="en-US" altLang="zh-C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r>
              <a:rPr lang="zh-CN" altLang="ms-MY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我</a:t>
            </a:r>
            <a:r>
              <a:rPr lang="zh-CN" altLang="ms-MY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受持不喝一切發酵及含酒精的飲料</a:t>
            </a:r>
            <a:r>
              <a:rPr lang="zh-CN" altLang="ms-MY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。</a:t>
            </a:r>
            <a:endParaRPr lang="ms-MY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91880" y="1988840"/>
            <a:ext cx="280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End~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504" y="1335247"/>
            <a:ext cx="892269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SVâKKHâTO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BHAGAVATâ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DHAMMO,</a:t>
            </a:r>
            <a:endParaRPr lang="ms-MY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pPr algn="ctr"/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DHAMMAÑ 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NAMASSâMI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.</a:t>
            </a:r>
          </a:p>
          <a:p>
            <a:pPr algn="ctr"/>
            <a:endParaRPr lang="ms-MY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pPr algn="ctr"/>
            <a:r>
              <a:rPr lang="en-US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The </a:t>
            </a:r>
            <a:r>
              <a:rPr lang="en-US" sz="30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Dhamma</a:t>
            </a:r>
            <a:r>
              <a:rPr lang="en-US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of the Blessed One is perfectly </a:t>
            </a:r>
            <a:r>
              <a:rPr lang="en-US" sz="3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expounded,</a:t>
            </a:r>
          </a:p>
          <a:p>
            <a:pPr algn="ctr"/>
            <a:r>
              <a:rPr lang="en-US" sz="3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this </a:t>
            </a:r>
            <a:r>
              <a:rPr lang="en-US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law, path, teaching, I venerate</a:t>
            </a:r>
            <a:r>
              <a:rPr lang="en-US" sz="3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.</a:t>
            </a:r>
          </a:p>
          <a:p>
            <a:pPr algn="ctr"/>
            <a:endParaRPr lang="ms-MY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pPr algn="ctr"/>
            <a:r>
              <a:rPr lang="zh-CN" altLang="ms-MY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法是世尊所善説的，我禮敬法。</a:t>
            </a:r>
            <a:endParaRPr lang="ms-MY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980728"/>
            <a:ext cx="87436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SUPAòIPANNO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BHAGAVATO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SâVAKASAðGHO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, </a:t>
            </a:r>
            <a:endParaRPr kumimoji="0" lang="ms-MY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SAðGHAÑ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NAMâMI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The </a:t>
            </a:r>
            <a:r>
              <a:rPr kumimoji="0" lang="en-US" sz="30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Sangha</a:t>
            </a: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of the Blessed One’s disciples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has entered on the good way,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that pure community, I revere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新細明體" pitchFamily="18" charset="-120"/>
                <a:cs typeface="Times New Roman" pitchFamily="18" charset="0"/>
              </a:rPr>
              <a:t>世尊</a:t>
            </a: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的弟子僧團是善行道者，我禮敬僧團。</a:t>
            </a:r>
            <a:endParaRPr kumimoji="0" lang="zh-CN" altLang="en-US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8" y="1"/>
            <a:ext cx="9163088" cy="6885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54932" y="1956896"/>
            <a:ext cx="476521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PANCA SILA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YâCANâ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36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Asking For The Three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And The </a:t>
            </a:r>
            <a:r>
              <a:rPr kumimoji="0" lang="en-US" sz="360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Five Precepts</a:t>
            </a:r>
            <a:endParaRPr kumimoji="0" lang="ms-MY" sz="36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新細明體" pitchFamily="18" charset="-12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+mn-ea"/>
                <a:cs typeface="Times New Roman" pitchFamily="18" charset="0"/>
              </a:rPr>
              <a:t>求授</a:t>
            </a:r>
            <a:r>
              <a:rPr lang="zh-CN" altLang="ms-MY" sz="3600" b="1" dirty="0" smtClean="0">
                <a:solidFill>
                  <a:srgbClr val="FFC000"/>
                </a:solidFill>
                <a:latin typeface="+mn-ea"/>
              </a:rPr>
              <a:t>三皈五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+mn-ea"/>
                <a:cs typeface="Times New Roman" pitchFamily="18" charset="0"/>
              </a:rPr>
              <a:t>戒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" y="6146171"/>
            <a:ext cx="1829941" cy="73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46206" y="292007"/>
            <a:ext cx="729904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</a:rPr>
              <a:t>YOGIS </a:t>
            </a:r>
            <a:r>
              <a:rPr lang="zh-CN" altLang="ms-MY" sz="2400" b="1" dirty="0" smtClean="0">
                <a:solidFill>
                  <a:srgbClr val="FFFF00"/>
                </a:solidFill>
                <a:latin typeface="Pali Times" pitchFamily="18" charset="0"/>
              </a:rPr>
              <a:t>（修襌者）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PMingLiU" pitchFamily="18" charset="-120"/>
                <a:cs typeface="Times New Roman" pitchFamily="18" charset="0"/>
              </a:rPr>
              <a:t>:</a:t>
            </a:r>
            <a:endParaRPr kumimoji="0" lang="ms-MY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PMingLiU" pitchFamily="18" charset="-12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PMingLiU" pitchFamily="18" charset="-120"/>
                <a:cs typeface="Times New Roman" pitchFamily="18" charset="0"/>
              </a:rPr>
              <a:t>AHAM AYYA,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PMingLiU" pitchFamily="18" charset="-120"/>
                <a:cs typeface="Times New Roman" pitchFamily="18" charset="0"/>
              </a:rPr>
              <a:t>TISARAöEðA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PMingLiU" pitchFamily="18" charset="-120"/>
                <a:cs typeface="Times New Roman" pitchFamily="18" charset="0"/>
              </a:rPr>
              <a:t> SAHA,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PA¥CA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SäLAM</a:t>
            </a: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 DHAMMAÑ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YâCâMI</a:t>
            </a: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ANUGGAHAÑ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KATVâ</a:t>
            </a: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SäLAÑ</a:t>
            </a: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 DETHA ME AYYA.</a:t>
            </a:r>
            <a:endParaRPr lang="ms-MY" sz="2400" dirty="0" smtClean="0">
              <a:solidFill>
                <a:srgbClr val="FFFF00"/>
              </a:solidFill>
              <a:latin typeface="Pali Times" pitchFamily="18" charset="0"/>
              <a:ea typeface="PMingLiU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FFFF00"/>
              </a:solidFill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Venerable</a:t>
            </a:r>
            <a:r>
              <a:rPr kumimoji="0" lang="zh-CN" alt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，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may I request to observe the FIVE precepts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together with the Three Refuges, out of your compassion,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 (so that I can get rid of the cycle of rebirth)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i="1" dirty="0">
              <a:solidFill>
                <a:srgbClr val="FFFF00"/>
              </a:solidFill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尊者大德，懇請您慈悲，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爲我傳授三皈及</a:t>
            </a:r>
            <a:r>
              <a:rPr lang="zh-CN" altLang="ms-MY" sz="2400" b="1" dirty="0" smtClean="0">
                <a:solidFill>
                  <a:srgbClr val="FFFF00"/>
                </a:solidFill>
                <a:latin typeface="Pali Times" pitchFamily="18" charset="0"/>
              </a:rPr>
              <a:t>五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戒 （以便我能脱離生死輪回）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3311" y="479570"/>
            <a:ext cx="729904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DUTIYAMPI, AHAM AYYA,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TISARAöENA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 SAHA,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</a:rPr>
              <a:t>PA¥CA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</a:rPr>
              <a:t>SäLAM</a:t>
            </a: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</a:rPr>
              <a:t> DHAMMAÑ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</a:rPr>
              <a:t>YâCâMI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ANUGGAHAÑ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KATVâ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SäLAÑ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 DETHA ME AYYA.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Venerable</a:t>
            </a:r>
            <a:r>
              <a:rPr kumimoji="0" lang="zh-CN" alt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，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 the second time,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may I request to observe the Five precepts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together with the Three Refuges, out of your compassion,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(so that I can get rid of the cycle of rebirth)</a:t>
            </a:r>
            <a:endParaRPr kumimoji="0" lang="ms-MY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第二次，尊者大德，懇請您慈悲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爲我傳授三皈及</a:t>
            </a:r>
            <a:r>
              <a:rPr lang="zh-CN" altLang="ms-MY" sz="2400" b="1" dirty="0" smtClean="0">
                <a:solidFill>
                  <a:srgbClr val="FFFF00"/>
                </a:solidFill>
              </a:rPr>
              <a:t>五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戒 （以便我能脱離生死輪回）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3311" y="479569"/>
            <a:ext cx="729904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TATIYAMPI, AHAM AYYA,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TISARAöENA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 SAHA,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</a:rPr>
              <a:t>PA¥CA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</a:rPr>
              <a:t>SäLAM</a:t>
            </a: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</a:rPr>
              <a:t> DHAMMAÑ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</a:rPr>
              <a:t>YâCâMI</a:t>
            </a:r>
            <a:endParaRPr lang="en-US" sz="2400" b="1" dirty="0" smtClean="0">
              <a:solidFill>
                <a:srgbClr val="FFFF00"/>
              </a:solidFill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ANUGGAHAÑ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KATVâ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SäLAÑ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 DETHA ME AYYA.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FFFF00"/>
              </a:solidFill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Venerable</a:t>
            </a:r>
            <a:r>
              <a:rPr kumimoji="0" lang="zh-CN" alt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，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 the third time,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may I request to observe the Five precepts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together with the Three Refuges, out of your compassion,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(so that I can get rid of the cycle of rebirth)</a:t>
            </a:r>
            <a:endParaRPr kumimoji="0" lang="ms-MY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b="1" dirty="0">
              <a:solidFill>
                <a:srgbClr val="FFFF00"/>
              </a:solidFill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第三次，尊者大德，懇請您慈悲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爲我傳授三皈及八戒 （以便我能脱離生死輪回）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404664"/>
            <a:ext cx="691490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AYYA 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:</a:t>
            </a:r>
            <a:endParaRPr kumimoji="0" lang="ms-MY" altLang="zh-CN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YAMAHAÑ </a:t>
            </a:r>
            <a:r>
              <a:rPr kumimoji="0" lang="en-US" altLang="zh-CN" sz="3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VADâMI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, TAÑ VADETHA</a:t>
            </a:r>
            <a:endParaRPr kumimoji="0" lang="ms-MY" altLang="zh-CN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Well, repeat the chanting after me.</a:t>
            </a:r>
            <a:endParaRPr kumimoji="0" lang="ms-MY" altLang="zh-CN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請跟随我念。</a:t>
            </a:r>
            <a:endParaRPr kumimoji="0" lang="zh-CN" altLang="ms-MY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00"/>
                </a:solidFill>
                <a:latin typeface="Pali Times" pitchFamily="18" charset="0"/>
              </a:rPr>
              <a:t>YOGIS </a:t>
            </a:r>
            <a:r>
              <a:rPr lang="zh-CN" altLang="ms-MY" sz="3200" b="1" dirty="0" smtClean="0">
                <a:solidFill>
                  <a:srgbClr val="FFFF00"/>
                </a:solidFill>
                <a:latin typeface="Pali Times" pitchFamily="18" charset="0"/>
              </a:rPr>
              <a:t>（修襌者）</a:t>
            </a:r>
            <a:r>
              <a:rPr lang="en-US" sz="32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  <a:cs typeface="Times New Roman" pitchFamily="18" charset="0"/>
              </a:rPr>
              <a:t>:</a:t>
            </a:r>
            <a:endParaRPr lang="ms-MY" altLang="zh-CN" sz="3200" dirty="0" smtClean="0">
              <a:solidFill>
                <a:srgbClr val="FFFF00"/>
              </a:solidFill>
              <a:latin typeface="Pali Times" pitchFamily="18" charset="0"/>
              <a:ea typeface="PMingLiU" pitchFamily="18" charset="-12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âMA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 AYYA</a:t>
            </a:r>
            <a:endParaRPr kumimoji="0" lang="ms-MY" altLang="zh-CN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Yes,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Venerable.</a:t>
            </a:r>
            <a:endParaRPr kumimoji="0" lang="ms-MY" altLang="zh-CN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是的，</a:t>
            </a:r>
            <a:r>
              <a:rPr kumimoji="0" lang="zh-CN" altLang="en-US" sz="3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尊者大德。</a:t>
            </a:r>
            <a:endParaRPr kumimoji="0" lang="zh-CN" altLang="en-US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1036</Words>
  <Application>Microsoft Office PowerPoint</Application>
  <PresentationFormat>On-screen Show (4:3)</PresentationFormat>
  <Paragraphs>204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alexsong</dc:creator>
  <cp:lastModifiedBy>A Series</cp:lastModifiedBy>
  <cp:revision>61</cp:revision>
  <dcterms:created xsi:type="dcterms:W3CDTF">2013-07-12T13:46:47Z</dcterms:created>
  <dcterms:modified xsi:type="dcterms:W3CDTF">2013-07-21T03:31:28Z</dcterms:modified>
</cp:coreProperties>
</file>