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70" r:id="rId6"/>
    <p:sldId id="265" r:id="rId7"/>
    <p:sldId id="266" r:id="rId8"/>
    <p:sldId id="267" r:id="rId9"/>
    <p:sldId id="268" r:id="rId10"/>
    <p:sldId id="269" r:id="rId11"/>
    <p:sldId id="26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80" r:id="rId21"/>
    <p:sldId id="281" r:id="rId22"/>
  </p:sldIdLst>
  <p:sldSz cx="9144000" cy="6858000" type="screen4x3"/>
  <p:notesSz cx="6858000" cy="9144000"/>
  <p:defaultTextStyle>
    <a:defPPr>
      <a:defRPr lang="ms-M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B88C00"/>
    <a:srgbClr val="7E6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812" autoAdjust="0"/>
    <p:restoredTop sz="94660"/>
  </p:normalViewPr>
  <p:slideViewPr>
    <p:cSldViewPr>
      <p:cViewPr>
        <p:scale>
          <a:sx n="80" d="100"/>
          <a:sy n="80" d="100"/>
        </p:scale>
        <p:origin x="-115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E30A-E001-46B2-B66C-8A5D3C4B57C6}" type="datetimeFigureOut">
              <a:rPr lang="ms-MY" smtClean="0"/>
              <a:pPr/>
              <a:t>21/07/2013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1185-AC0C-4618-BBAF-85B98F38B18B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E30A-E001-46B2-B66C-8A5D3C4B57C6}" type="datetimeFigureOut">
              <a:rPr lang="ms-MY" smtClean="0"/>
              <a:pPr/>
              <a:t>21/07/2013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1185-AC0C-4618-BBAF-85B98F38B18B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E30A-E001-46B2-B66C-8A5D3C4B57C6}" type="datetimeFigureOut">
              <a:rPr lang="ms-MY" smtClean="0"/>
              <a:pPr/>
              <a:t>21/07/2013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1185-AC0C-4618-BBAF-85B98F38B18B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E30A-E001-46B2-B66C-8A5D3C4B57C6}" type="datetimeFigureOut">
              <a:rPr lang="ms-MY" smtClean="0"/>
              <a:pPr/>
              <a:t>21/07/2013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1185-AC0C-4618-BBAF-85B98F38B18B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E30A-E001-46B2-B66C-8A5D3C4B57C6}" type="datetimeFigureOut">
              <a:rPr lang="ms-MY" smtClean="0"/>
              <a:pPr/>
              <a:t>21/07/2013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1185-AC0C-4618-BBAF-85B98F38B18B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E30A-E001-46B2-B66C-8A5D3C4B57C6}" type="datetimeFigureOut">
              <a:rPr lang="ms-MY" smtClean="0"/>
              <a:pPr/>
              <a:t>21/07/2013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1185-AC0C-4618-BBAF-85B98F38B18B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E30A-E001-46B2-B66C-8A5D3C4B57C6}" type="datetimeFigureOut">
              <a:rPr lang="ms-MY" smtClean="0"/>
              <a:pPr/>
              <a:t>21/07/2013</a:t>
            </a:fld>
            <a:endParaRPr lang="ms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1185-AC0C-4618-BBAF-85B98F38B18B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E30A-E001-46B2-B66C-8A5D3C4B57C6}" type="datetimeFigureOut">
              <a:rPr lang="ms-MY" smtClean="0"/>
              <a:pPr/>
              <a:t>21/07/2013</a:t>
            </a:fld>
            <a:endParaRPr lang="ms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1185-AC0C-4618-BBAF-85B98F38B18B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E30A-E001-46B2-B66C-8A5D3C4B57C6}" type="datetimeFigureOut">
              <a:rPr lang="ms-MY" smtClean="0"/>
              <a:pPr/>
              <a:t>21/07/2013</a:t>
            </a:fld>
            <a:endParaRPr lang="ms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1185-AC0C-4618-BBAF-85B98F38B18B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E30A-E001-46B2-B66C-8A5D3C4B57C6}" type="datetimeFigureOut">
              <a:rPr lang="ms-MY" smtClean="0"/>
              <a:pPr/>
              <a:t>21/07/2013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1185-AC0C-4618-BBAF-85B98F38B18B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E30A-E001-46B2-B66C-8A5D3C4B57C6}" type="datetimeFigureOut">
              <a:rPr lang="ms-MY" smtClean="0"/>
              <a:pPr/>
              <a:t>21/07/2013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51185-AC0C-4618-BBAF-85B98F38B18B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E30A-E001-46B2-B66C-8A5D3C4B57C6}" type="datetimeFigureOut">
              <a:rPr lang="ms-MY" smtClean="0"/>
              <a:pPr/>
              <a:t>21/07/2013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51185-AC0C-4618-BBAF-85B98F38B18B}" type="slidenum">
              <a:rPr lang="ms-MY" smtClean="0"/>
              <a:pPr/>
              <a:t>‹#›</a:t>
            </a:fld>
            <a:endParaRPr lang="ms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88" y="1"/>
            <a:ext cx="9163088" cy="68853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024336" y="2492896"/>
            <a:ext cx="615617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TISARATANA VANDANA</a:t>
            </a:r>
            <a:endParaRPr kumimoji="0" lang="ms-MY" sz="36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Salutation To The Triple Gems</a:t>
            </a:r>
            <a:endParaRPr kumimoji="0" lang="ms-MY" sz="36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3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禮敬三寶</a:t>
            </a:r>
            <a:endParaRPr kumimoji="0" lang="zh-CN" altLang="en-US" sz="36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466034" y="6444044"/>
            <a:ext cx="1571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新細明體" pitchFamily="18" charset="-120"/>
                <a:cs typeface="Times New Roman" pitchFamily="18" charset="0"/>
              </a:rPr>
              <a:t>求授三皈</a:t>
            </a:r>
            <a:r>
              <a:rPr lang="zh-CN" altLang="ms-MY" b="1" dirty="0" smtClean="0">
                <a:solidFill>
                  <a:srgbClr val="FFC000"/>
                </a:solidFill>
              </a:rPr>
              <a:t>五</a:t>
            </a: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新細明體" pitchFamily="18" charset="-120"/>
                <a:cs typeface="Times New Roman" pitchFamily="18" charset="0"/>
              </a:rPr>
              <a:t>戒</a:t>
            </a:r>
            <a:endParaRPr kumimoji="0" lang="zh-CN" altLang="en-US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5" y="6146171"/>
            <a:ext cx="1829941" cy="73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88" y="1"/>
            <a:ext cx="9163088" cy="68853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024336" y="2492897"/>
            <a:ext cx="615617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</a:rPr>
              <a:t>BUDDHâBHIVâDANA</a:t>
            </a:r>
            <a:endParaRPr lang="ms-MY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</a:endParaRPr>
          </a:p>
          <a:p>
            <a:pPr algn="ctr"/>
            <a:r>
              <a:rPr lang="en-US" sz="36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</a:rPr>
              <a:t>Homage to the Buddha</a:t>
            </a:r>
            <a:endParaRPr lang="ms-MY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</a:endParaRPr>
          </a:p>
          <a:p>
            <a:pPr algn="ctr"/>
            <a:r>
              <a:rPr lang="zh-CN" altLang="ms-MY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</a:rPr>
              <a:t>禮敬佛陀</a:t>
            </a:r>
            <a:endParaRPr lang="ms-MY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6146171"/>
            <a:ext cx="1829941" cy="73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23528" y="980728"/>
            <a:ext cx="8568952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Namo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tassa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bhavagato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arahato</a:t>
            </a:r>
            <a:endParaRPr kumimoji="0" lang="en-US" sz="3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sammà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sambudhassa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 </a:t>
            </a:r>
            <a:endParaRPr kumimoji="0" lang="ms-MY" sz="3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1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Homage to Him, the Blessed One,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the Worthy One, the Fully Enlightened One.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3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itchFamily="2" charset="-122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3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  <a:cs typeface="Times New Roman" pitchFamily="18" charset="0"/>
              </a:rPr>
              <a:t>禮敬世尊，阿羅漢，正等正覺者。</a:t>
            </a:r>
            <a:r>
              <a:rPr kumimoji="0" lang="zh-CN" altLang="ms-MY" sz="3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kumimoji="0" lang="en-US" altLang="zh-CN" sz="3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3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cs typeface="Arial" pitchFamily="34" charset="0"/>
              </a:rPr>
              <a:t>(3 times)</a:t>
            </a:r>
            <a:endParaRPr kumimoji="0" lang="zh-CN" altLang="ms-MY" sz="3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755" y="6093296"/>
            <a:ext cx="9138245" cy="830997"/>
            <a:chOff x="5755" y="6093296"/>
            <a:chExt cx="9138245" cy="830997"/>
          </a:xfrm>
        </p:grpSpPr>
        <p:sp>
          <p:nvSpPr>
            <p:cNvPr id="11" name="TextBox 10"/>
            <p:cNvSpPr txBox="1"/>
            <p:nvPr/>
          </p:nvSpPr>
          <p:spPr>
            <a:xfrm>
              <a:off x="1835696" y="6147766"/>
              <a:ext cx="7308304" cy="75600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p:spPr>
          <p:txBody>
            <a:bodyPr wrap="square" rtlCol="0" anchor="ctr">
              <a:spAutoFit/>
            </a:bodyPr>
            <a:lstStyle/>
            <a:p>
              <a:pPr algn="ctr"/>
              <a:endParaRPr lang="ms-MY" sz="3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RomanPali CB" pitchFamily="2" charset="0"/>
              </a:endParaRPr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55" y="6146171"/>
              <a:ext cx="1829941" cy="739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3311602" y="6093296"/>
              <a:ext cx="37695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riRomanPali CB" pitchFamily="2" charset="0"/>
                </a:rPr>
                <a:t>www.sayalaysusila.net</a:t>
              </a:r>
            </a:p>
            <a:p>
              <a:pPr algn="ctr"/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riRomanPali CB" pitchFamily="2" charset="0"/>
                </a:rPr>
                <a:t>www. sayalaysusila.org</a:t>
              </a:r>
              <a:endParaRPr lang="ms-MY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88" y="1"/>
            <a:ext cx="9163088" cy="68853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923928" y="2538770"/>
            <a:ext cx="432048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i="0" u="none" strike="noStrike" cap="none" normalizeH="0" baseline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TISARAöA</a:t>
            </a:r>
            <a:endParaRPr kumimoji="0" lang="ms-MY" sz="3600" i="0" u="none" strike="noStrike" cap="none" normalizeH="0" baseline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i="0" u="none" strike="noStrike" cap="none" normalizeH="0" baseline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The Three Refuges</a:t>
            </a:r>
            <a:endParaRPr kumimoji="0" lang="ms-MY" sz="3600" i="0" u="none" strike="noStrike" cap="none" normalizeH="0" baseline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3600" i="0" u="none" strike="noStrike" cap="none" normalizeH="0" baseline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三皈依</a:t>
            </a:r>
            <a:endParaRPr kumimoji="0" lang="zh-CN" altLang="en-US" sz="3600" i="0" u="none" strike="noStrike" cap="none" normalizeH="0" baseline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6146171"/>
            <a:ext cx="1829941" cy="73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23528" y="685140"/>
            <a:ext cx="5256584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Buddhaÿ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saraõaÿ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gacchàmi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 </a:t>
            </a:r>
            <a:endParaRPr kumimoji="0" lang="ms-MY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Dhammaÿ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saraõaÿ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gacchàmi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 </a:t>
            </a:r>
            <a:endParaRPr kumimoji="0" lang="ms-MY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Saïghaÿ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saraõam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gacchàmi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ms-MY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I take refuge in the Buddha.</a:t>
            </a:r>
            <a:endParaRPr kumimoji="0" lang="ms-MY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I take refuge in the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Dhamma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.</a:t>
            </a:r>
            <a:endParaRPr kumimoji="0" lang="ms-MY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I take refuge in the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Sangha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ms-MY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我以佛陀爲皈依處。</a:t>
            </a:r>
            <a:endParaRPr kumimoji="0" lang="zh-CN" altLang="ms-MY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我以佛法爲皈依處。</a:t>
            </a:r>
            <a:endParaRPr kumimoji="0" lang="zh-CN" altLang="ms-MY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我以僧伽爲皈依處。</a:t>
            </a:r>
            <a:endParaRPr kumimoji="0" lang="zh-CN" altLang="en-US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755" y="6093296"/>
            <a:ext cx="9138245" cy="830997"/>
            <a:chOff x="5755" y="6093296"/>
            <a:chExt cx="9138245" cy="830997"/>
          </a:xfrm>
        </p:grpSpPr>
        <p:sp>
          <p:nvSpPr>
            <p:cNvPr id="11" name="TextBox 10"/>
            <p:cNvSpPr txBox="1"/>
            <p:nvPr/>
          </p:nvSpPr>
          <p:spPr>
            <a:xfrm>
              <a:off x="1835696" y="6147766"/>
              <a:ext cx="7308304" cy="75600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p:spPr>
          <p:txBody>
            <a:bodyPr wrap="square" rtlCol="0" anchor="ctr">
              <a:spAutoFit/>
            </a:bodyPr>
            <a:lstStyle/>
            <a:p>
              <a:pPr algn="ctr"/>
              <a:endParaRPr lang="ms-MY" sz="3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RomanPali CB" pitchFamily="2" charset="0"/>
              </a:endParaRPr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55" y="6146171"/>
              <a:ext cx="1829941" cy="739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3311602" y="6093296"/>
              <a:ext cx="37695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riRomanPali CB" pitchFamily="2" charset="0"/>
                </a:rPr>
                <a:t>www.sayalaysusila.net</a:t>
              </a:r>
            </a:p>
            <a:p>
              <a:pPr algn="ctr"/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riRomanPali CB" pitchFamily="2" charset="0"/>
                </a:rPr>
                <a:t>www. sayalaysusila.org</a:t>
              </a:r>
              <a:endParaRPr lang="ms-MY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23528" y="692696"/>
            <a:ext cx="784887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Dutiyampi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Buddhaÿ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saraõaÿ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gacchàmi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 </a:t>
            </a:r>
            <a:endParaRPr kumimoji="0" lang="ms-MY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Dutiyampi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Dhammaÿ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saraõaÿ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gacchàmi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 </a:t>
            </a:r>
            <a:endParaRPr kumimoji="0" lang="ms-MY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Dutiyampi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Saïghaÿ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saraõam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gacchàmi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ms-MY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For the second time, I take refuge in the Buddha.</a:t>
            </a:r>
            <a:endParaRPr kumimoji="0" lang="ms-MY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For the second time, I take refuge in the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Dhamma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.</a:t>
            </a:r>
            <a:endParaRPr kumimoji="0" lang="ms-MY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For the second time, I take refuge in the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Sangha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.</a:t>
            </a:r>
            <a:endParaRPr kumimoji="0" lang="ms-MY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第二次，我以佛陀爲皈依處。</a:t>
            </a:r>
            <a:endParaRPr kumimoji="0" lang="zh-CN" altLang="ms-MY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第二次，我以佛法爲皈依處。</a:t>
            </a:r>
            <a:endParaRPr kumimoji="0" lang="zh-CN" altLang="ms-MY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第二次，我以僧伽爲皈依處。</a:t>
            </a:r>
            <a:endParaRPr kumimoji="0" lang="zh-CN" altLang="ms-MY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755" y="6093296"/>
            <a:ext cx="9138245" cy="830997"/>
            <a:chOff x="5755" y="6093296"/>
            <a:chExt cx="9138245" cy="830997"/>
          </a:xfrm>
        </p:grpSpPr>
        <p:sp>
          <p:nvSpPr>
            <p:cNvPr id="11" name="TextBox 10"/>
            <p:cNvSpPr txBox="1"/>
            <p:nvPr/>
          </p:nvSpPr>
          <p:spPr>
            <a:xfrm>
              <a:off x="1835696" y="6147766"/>
              <a:ext cx="7308304" cy="75600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p:spPr>
          <p:txBody>
            <a:bodyPr wrap="square" rtlCol="0" anchor="ctr">
              <a:spAutoFit/>
            </a:bodyPr>
            <a:lstStyle/>
            <a:p>
              <a:pPr algn="ctr"/>
              <a:endParaRPr lang="ms-MY" sz="3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RomanPali CB" pitchFamily="2" charset="0"/>
              </a:endParaRPr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55" y="6146171"/>
              <a:ext cx="1829941" cy="739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3311602" y="6093296"/>
              <a:ext cx="37695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riRomanPali CB" pitchFamily="2" charset="0"/>
                </a:rPr>
                <a:t>www.sayalaysusila.net</a:t>
              </a:r>
            </a:p>
            <a:p>
              <a:pPr algn="ctr"/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riRomanPali CB" pitchFamily="2" charset="0"/>
                </a:rPr>
                <a:t>www. sayalaysusila.org</a:t>
              </a:r>
              <a:endParaRPr lang="ms-MY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23528" y="685140"/>
            <a:ext cx="733438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Tatiyampi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Buddhaÿ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saraõaÿ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gacchàmi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 </a:t>
            </a:r>
            <a:endParaRPr kumimoji="0" lang="ms-MY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Tatiyampi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Dhammaÿ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saraõaÿ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gacchàmi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 </a:t>
            </a:r>
            <a:endParaRPr kumimoji="0" lang="ms-MY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Tatiyampi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Saïghaÿ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saraõam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gacchàmi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ms-MY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For the third time, I take refuge in the Buddha.</a:t>
            </a:r>
            <a:endParaRPr kumimoji="0" lang="ms-MY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For the third time, I take refuge in the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Dhamma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.</a:t>
            </a:r>
            <a:endParaRPr kumimoji="0" lang="ms-MY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For the third time, I take refuge in the </a:t>
            </a:r>
            <a:r>
              <a:rPr kumimoji="0" lang="en-US" sz="2800" b="1" i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Sangha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.</a:t>
            </a:r>
            <a:endParaRPr kumimoji="0" lang="ms-MY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第三次，我以佛陀爲皈依處。</a:t>
            </a:r>
            <a:endParaRPr kumimoji="0" lang="zh-CN" altLang="ms-MY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第三次，我以佛法爲皈依處。</a:t>
            </a:r>
            <a:endParaRPr kumimoji="0" lang="zh-CN" altLang="ms-MY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第三次，我以僧伽爲皈依處。</a:t>
            </a:r>
            <a:endParaRPr kumimoji="0" lang="zh-CN" altLang="en-US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755" y="6093296"/>
            <a:ext cx="9138245" cy="830997"/>
            <a:chOff x="5755" y="6093296"/>
            <a:chExt cx="9138245" cy="830997"/>
          </a:xfrm>
        </p:grpSpPr>
        <p:sp>
          <p:nvSpPr>
            <p:cNvPr id="11" name="TextBox 10"/>
            <p:cNvSpPr txBox="1"/>
            <p:nvPr/>
          </p:nvSpPr>
          <p:spPr>
            <a:xfrm>
              <a:off x="1835696" y="6147766"/>
              <a:ext cx="7308304" cy="75600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p:spPr>
          <p:txBody>
            <a:bodyPr wrap="square" rtlCol="0" anchor="ctr">
              <a:spAutoFit/>
            </a:bodyPr>
            <a:lstStyle/>
            <a:p>
              <a:pPr algn="ctr"/>
              <a:endParaRPr lang="ms-MY" sz="3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RomanPali CB" pitchFamily="2" charset="0"/>
              </a:endParaRPr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55" y="6146171"/>
              <a:ext cx="1829941" cy="739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3311602" y="6093296"/>
              <a:ext cx="37695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riRomanPali CB" pitchFamily="2" charset="0"/>
                </a:rPr>
                <a:t>www.sayalaysusila.net</a:t>
              </a:r>
            </a:p>
            <a:p>
              <a:pPr algn="ctr"/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riRomanPali CB" pitchFamily="2" charset="0"/>
                </a:rPr>
                <a:t>www. sayalaysusila.org</a:t>
              </a:r>
              <a:endParaRPr lang="ms-MY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375887" y="685140"/>
            <a:ext cx="6820585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AYYA 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ms-MY" altLang="zh-CN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SARANA GAMANAÑ </a:t>
            </a:r>
            <a:r>
              <a:rPr kumimoji="0" lang="en-US" altLang="zh-CN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PARIPUööAÑ</a:t>
            </a:r>
            <a:endParaRPr kumimoji="0" lang="ms-MY" altLang="zh-CN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The taking of the refuge is purely completed.</a:t>
            </a:r>
            <a:endParaRPr kumimoji="0" lang="ms-MY" altLang="zh-CN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三皈已授完畢。</a:t>
            </a:r>
            <a:endParaRPr kumimoji="0" lang="zh-CN" altLang="ms-MY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YOGIS 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（修襌者）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:  </a:t>
            </a:r>
            <a:endParaRPr kumimoji="0" lang="ms-MY" altLang="zh-CN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âMA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 AYYA</a:t>
            </a:r>
            <a:endParaRPr kumimoji="0" lang="ms-MY" altLang="zh-CN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Yes,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Venerable.</a:t>
            </a:r>
            <a:endParaRPr kumimoji="0" lang="ms-MY" altLang="zh-CN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是的，尊者大德。</a:t>
            </a:r>
            <a:endParaRPr kumimoji="0" lang="zh-CN" altLang="en-US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755" y="6093296"/>
            <a:ext cx="9138245" cy="830997"/>
            <a:chOff x="5755" y="6093296"/>
            <a:chExt cx="9138245" cy="830997"/>
          </a:xfrm>
        </p:grpSpPr>
        <p:sp>
          <p:nvSpPr>
            <p:cNvPr id="11" name="TextBox 10"/>
            <p:cNvSpPr txBox="1"/>
            <p:nvPr/>
          </p:nvSpPr>
          <p:spPr>
            <a:xfrm>
              <a:off x="1835696" y="6147766"/>
              <a:ext cx="7308304" cy="75600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p:spPr>
          <p:txBody>
            <a:bodyPr wrap="square" rtlCol="0" anchor="ctr">
              <a:spAutoFit/>
            </a:bodyPr>
            <a:lstStyle/>
            <a:p>
              <a:pPr algn="ctr"/>
              <a:endParaRPr lang="ms-MY" sz="3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RomanPali CB" pitchFamily="2" charset="0"/>
              </a:endParaRPr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55" y="6146171"/>
              <a:ext cx="1829941" cy="739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3311602" y="6093296"/>
              <a:ext cx="37695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riRomanPali CB" pitchFamily="2" charset="0"/>
                </a:rPr>
                <a:t>www.sayalaysusila.net</a:t>
              </a:r>
            </a:p>
            <a:p>
              <a:pPr algn="ctr"/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riRomanPali CB" pitchFamily="2" charset="0"/>
                </a:rPr>
                <a:t>www. sayalaysusila.org</a:t>
              </a:r>
              <a:endParaRPr lang="ms-MY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88" y="1"/>
            <a:ext cx="9163088" cy="68853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3635896" y="2538770"/>
            <a:ext cx="496855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cs typeface="Times New Roman" pitchFamily="18" charset="0"/>
              </a:rPr>
              <a:t>PA¥CA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SäLA</a:t>
            </a:r>
            <a:endParaRPr kumimoji="0" lang="ms-MY" sz="36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The </a:t>
            </a:r>
            <a:r>
              <a:rPr lang="en-US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Five</a:t>
            </a: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 Precepts</a:t>
            </a:r>
            <a:endParaRPr kumimoji="0" lang="ms-MY" sz="36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ms-MY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五</a:t>
            </a:r>
            <a:r>
              <a:rPr kumimoji="0" lang="zh-CN" altLang="en-US" sz="3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itchFamily="18" charset="0"/>
              </a:rPr>
              <a:t>戒</a:t>
            </a:r>
            <a:endParaRPr kumimoji="0" lang="zh-CN" altLang="en-US" sz="36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6146171"/>
            <a:ext cx="1829941" cy="73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80512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323528" y="397689"/>
            <a:ext cx="828092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YOGIS 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（修襌者）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:</a:t>
            </a:r>
            <a:endParaRPr kumimoji="0" lang="ms-MY" altLang="zh-CN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Pàõàtipàtà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veramaõã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sikhàpadaÿ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samàdiyàmi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 </a:t>
            </a:r>
            <a:endParaRPr kumimoji="0" lang="ms-MY" altLang="zh-CN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I undertake the training precept to abstain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from killing.</a:t>
            </a:r>
            <a:endParaRPr kumimoji="0" lang="ms-MY" altLang="zh-CN" sz="280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我受持不殺生學處</a:t>
            </a:r>
            <a:endParaRPr kumimoji="0" lang="en-US" altLang="zh-CN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ms-MY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Adinnàdanà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veramaõã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sikhàpadaÿ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28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samàdiyàmi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 </a:t>
            </a:r>
            <a:endParaRPr kumimoji="0" lang="ms-MY" altLang="zh-CN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I undertake the training precept to abstain from taking what is not given.</a:t>
            </a:r>
            <a:endParaRPr kumimoji="0" lang="ms-MY" altLang="zh-CN" sz="280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我受持不偷盗學處</a:t>
            </a:r>
            <a:endParaRPr lang="en-US" altLang="zh-CN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ea typeface="SimSun" pitchFamily="2" charset="-122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755" y="6093296"/>
            <a:ext cx="9173941" cy="830997"/>
            <a:chOff x="5755" y="6093296"/>
            <a:chExt cx="9173941" cy="830997"/>
          </a:xfrm>
        </p:grpSpPr>
        <p:sp>
          <p:nvSpPr>
            <p:cNvPr id="11" name="TextBox 10"/>
            <p:cNvSpPr txBox="1"/>
            <p:nvPr/>
          </p:nvSpPr>
          <p:spPr>
            <a:xfrm>
              <a:off x="1835696" y="6147766"/>
              <a:ext cx="7344000" cy="75600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p:spPr>
          <p:txBody>
            <a:bodyPr wrap="square" rtlCol="0" anchor="ctr">
              <a:spAutoFit/>
            </a:bodyPr>
            <a:lstStyle/>
            <a:p>
              <a:pPr algn="ctr"/>
              <a:endParaRPr lang="ms-MY" sz="3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RomanPali CB" pitchFamily="2" charset="0"/>
              </a:endParaRPr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55" y="6146171"/>
              <a:ext cx="1829941" cy="739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3311602" y="6093296"/>
              <a:ext cx="37695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riRomanPali CB" pitchFamily="2" charset="0"/>
                </a:rPr>
                <a:t>www.sayalaysusila.net</a:t>
              </a:r>
            </a:p>
            <a:p>
              <a:pPr algn="ctr"/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riRomanPali CB" pitchFamily="2" charset="0"/>
                </a:rPr>
                <a:t>www. sayalaysusila.org</a:t>
              </a:r>
              <a:endParaRPr lang="ms-MY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80512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251520" y="970851"/>
            <a:ext cx="882047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 err="1" smtClean="0">
                <a:solidFill>
                  <a:srgbClr val="FFFF00"/>
                </a:solidFill>
                <a:latin typeface="Pali Times" pitchFamily="18" charset="0"/>
              </a:rPr>
              <a:t>Kàmesu</a:t>
            </a:r>
            <a:r>
              <a:rPr lang="en-US" sz="2800" b="1" dirty="0" smtClean="0">
                <a:solidFill>
                  <a:srgbClr val="FFFF00"/>
                </a:solidFill>
                <a:latin typeface="Pali Times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Pali Times" pitchFamily="18" charset="0"/>
              </a:rPr>
              <a:t>micchàcàrà</a:t>
            </a:r>
            <a:r>
              <a:rPr lang="en-US" sz="2800" b="1" dirty="0" smtClean="0">
                <a:solidFill>
                  <a:srgbClr val="FFFF00"/>
                </a:solidFill>
                <a:latin typeface="Pali Times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Pali Times" pitchFamily="18" charset="0"/>
              </a:rPr>
              <a:t>veramaõã</a:t>
            </a:r>
            <a:r>
              <a:rPr lang="en-US" sz="2800" b="1" dirty="0" smtClean="0">
                <a:solidFill>
                  <a:srgbClr val="FFFF00"/>
                </a:solidFill>
                <a:latin typeface="Pali Times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Pali Times" pitchFamily="18" charset="0"/>
              </a:rPr>
              <a:t>sikhàpadaÿ</a:t>
            </a:r>
            <a:r>
              <a:rPr lang="en-US" sz="2800" b="1" dirty="0" smtClean="0">
                <a:solidFill>
                  <a:srgbClr val="FFFF00"/>
                </a:solidFill>
                <a:latin typeface="Pali Times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Pali Times" pitchFamily="18" charset="0"/>
              </a:rPr>
              <a:t>samàdiyàmi</a:t>
            </a:r>
            <a:r>
              <a:rPr lang="en-US" sz="2800" b="1" dirty="0" smtClean="0">
                <a:solidFill>
                  <a:srgbClr val="FFFF00"/>
                </a:solidFill>
                <a:latin typeface="Pali Times" pitchFamily="18" charset="0"/>
              </a:rPr>
              <a:t> </a:t>
            </a:r>
            <a:endParaRPr lang="ms-MY" sz="2800" dirty="0" smtClean="0">
              <a:solidFill>
                <a:srgbClr val="FFFF00"/>
              </a:solidFill>
              <a:latin typeface="Pali Times" pitchFamily="18" charset="0"/>
            </a:endParaRPr>
          </a:p>
          <a:p>
            <a:r>
              <a:rPr lang="en-US" sz="2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</a:rPr>
              <a:t>I </a:t>
            </a:r>
            <a:r>
              <a:rPr lang="en-US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</a:rPr>
              <a:t>undertake the training precept to abstain from </a:t>
            </a:r>
            <a:endParaRPr lang="en-US" sz="2800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</a:endParaRPr>
          </a:p>
          <a:p>
            <a:r>
              <a:rPr lang="en-US" sz="2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</a:rPr>
              <a:t>sexual misconduct</a:t>
            </a:r>
            <a:r>
              <a:rPr lang="en-US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</a:rPr>
              <a:t>.</a:t>
            </a:r>
            <a:endParaRPr lang="ms-MY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</a:endParaRPr>
          </a:p>
          <a:p>
            <a:r>
              <a:rPr lang="zh-CN" altLang="ms-MY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我受持</a:t>
            </a:r>
            <a:r>
              <a:rPr lang="zh-CN" altLang="ms-MY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不</a:t>
            </a:r>
            <a:r>
              <a:rPr lang="zh-CN" altLang="ms-MY" sz="2800" b="1" dirty="0" smtClean="0">
                <a:solidFill>
                  <a:srgbClr val="FFFF00"/>
                </a:solidFill>
                <a:latin typeface="+mn-ea"/>
              </a:rPr>
              <a:t>邪</a:t>
            </a:r>
            <a:r>
              <a:rPr lang="zh-CN" altLang="ms-MY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淫學</a:t>
            </a:r>
            <a:r>
              <a:rPr lang="zh-CN" altLang="ms-MY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處</a:t>
            </a:r>
            <a:r>
              <a:rPr lang="zh-CN" altLang="ms-MY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。</a:t>
            </a:r>
            <a:endParaRPr lang="en-US" altLang="zh-CN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</a:endParaRPr>
          </a:p>
          <a:p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</a:rPr>
              <a:t>Musavada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</a:rPr>
              <a:t>veramaõã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</a:rPr>
              <a:t>sikhàpadaÿ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</a:rPr>
              <a:t>samàdiyàmi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</a:rPr>
              <a:t> </a:t>
            </a:r>
            <a:endParaRPr lang="ms-MY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</a:endParaRPr>
          </a:p>
          <a:p>
            <a:r>
              <a:rPr lang="en-US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</a:rPr>
              <a:t>I undertake the training precept to </a:t>
            </a:r>
            <a:r>
              <a:rPr lang="en-US" sz="2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</a:rPr>
              <a:t>abstain from</a:t>
            </a:r>
          </a:p>
          <a:p>
            <a:r>
              <a:rPr lang="en-US" sz="2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</a:rPr>
              <a:t>telling </a:t>
            </a:r>
            <a:r>
              <a:rPr lang="en-US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</a:rPr>
              <a:t>lies.</a:t>
            </a:r>
            <a:endParaRPr lang="ms-MY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</a:endParaRPr>
          </a:p>
          <a:p>
            <a:r>
              <a:rPr lang="zh-CN" altLang="ms-MY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</a:rPr>
              <a:t>我受持不妄語學</a:t>
            </a:r>
            <a:r>
              <a:rPr lang="zh-CN" altLang="ms-MY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</a:rPr>
              <a:t>處</a:t>
            </a:r>
            <a:endParaRPr kumimoji="0" lang="zh-CN" altLang="en-US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755" y="6093296"/>
            <a:ext cx="9173941" cy="830997"/>
            <a:chOff x="5755" y="6093296"/>
            <a:chExt cx="9173941" cy="830997"/>
          </a:xfrm>
        </p:grpSpPr>
        <p:sp>
          <p:nvSpPr>
            <p:cNvPr id="11" name="TextBox 10"/>
            <p:cNvSpPr txBox="1"/>
            <p:nvPr/>
          </p:nvSpPr>
          <p:spPr>
            <a:xfrm>
              <a:off x="1835696" y="6147766"/>
              <a:ext cx="7344000" cy="75600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p:spPr>
          <p:txBody>
            <a:bodyPr wrap="square" rtlCol="0" anchor="ctr">
              <a:spAutoFit/>
            </a:bodyPr>
            <a:lstStyle/>
            <a:p>
              <a:pPr algn="ctr"/>
              <a:endParaRPr lang="ms-MY" sz="3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RomanPali CB" pitchFamily="2" charset="0"/>
              </a:endParaRPr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55" y="6146171"/>
              <a:ext cx="1829941" cy="739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3311602" y="6093296"/>
              <a:ext cx="37695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riRomanPali CB" pitchFamily="2" charset="0"/>
                </a:rPr>
                <a:t>www.sayalaysusila.net</a:t>
              </a:r>
            </a:p>
            <a:p>
              <a:pPr algn="ctr"/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riRomanPali CB" pitchFamily="2" charset="0"/>
                </a:rPr>
                <a:t>www. sayalaysusila.org</a:t>
              </a:r>
              <a:endParaRPr lang="ms-MY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95536" y="1104413"/>
            <a:ext cx="8472319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Pali Times" pitchFamily="18" charset="0"/>
                <a:ea typeface="SimSun" pitchFamily="2" charset="-122"/>
                <a:cs typeface="Times New Roman" pitchFamily="18" charset="0"/>
              </a:rPr>
              <a:t>ARAHAÑ,  </a:t>
            </a:r>
            <a:r>
              <a:rPr kumimoji="0" lang="en-US" sz="3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Pali Times" pitchFamily="18" charset="0"/>
                <a:ea typeface="SimSun" pitchFamily="2" charset="-122"/>
                <a:cs typeface="Times New Roman" pitchFamily="18" charset="0"/>
              </a:rPr>
              <a:t>SAMMâ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Pali Times" pitchFamily="18" charset="0"/>
                <a:ea typeface="SimSun" pitchFamily="2" charset="-122"/>
                <a:cs typeface="Times New Roman" pitchFamily="18" charset="0"/>
              </a:rPr>
              <a:t>-SAMBUDDHO  </a:t>
            </a:r>
            <a:r>
              <a:rPr kumimoji="0" lang="en-US" sz="3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Pali Times" pitchFamily="18" charset="0"/>
                <a:ea typeface="SimSun" pitchFamily="2" charset="-122"/>
                <a:cs typeface="Times New Roman" pitchFamily="18" charset="0"/>
              </a:rPr>
              <a:t>BHAGAVâ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Pali Times" pitchFamily="18" charset="0"/>
                <a:ea typeface="SimSun" pitchFamily="2" charset="-122"/>
                <a:cs typeface="Times New Roman" pitchFamily="18" charset="0"/>
              </a:rPr>
              <a:t>,</a:t>
            </a:r>
            <a:endParaRPr kumimoji="0" lang="ms-MY" sz="3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Pali Times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Pali Times" pitchFamily="18" charset="0"/>
                <a:ea typeface="SimSun" pitchFamily="2" charset="-122"/>
                <a:cs typeface="Times New Roman" pitchFamily="18" charset="0"/>
              </a:rPr>
              <a:t>BUDDHAÑ BHAGAVANTAÑ </a:t>
            </a:r>
            <a:r>
              <a:rPr kumimoji="0" lang="en-US" sz="3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Pali Times" pitchFamily="18" charset="0"/>
                <a:ea typeface="SimSun" pitchFamily="2" charset="-122"/>
                <a:cs typeface="Times New Roman" pitchFamily="18" charset="0"/>
              </a:rPr>
              <a:t>ABHIVâDEMI</a:t>
            </a:r>
            <a:endParaRPr kumimoji="0" lang="ms-MY" sz="3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Pali Times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Pali Times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Lord, the most Worthy One,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the Perfectly Self-Enlightened One,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The Buddha, I revere.</a:t>
            </a:r>
            <a:endParaRPr kumimoji="0" lang="ms-MY" sz="3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3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Pali Times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3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世尊是阿羅漢，正等正覺者，我禮敬佛陀世尊。</a:t>
            </a:r>
            <a:endParaRPr kumimoji="0" lang="zh-CN" altLang="en-US" sz="3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755" y="6093296"/>
            <a:ext cx="9138245" cy="830997"/>
            <a:chOff x="5755" y="6093296"/>
            <a:chExt cx="9138245" cy="830997"/>
          </a:xfrm>
        </p:grpSpPr>
        <p:sp>
          <p:nvSpPr>
            <p:cNvPr id="9" name="TextBox 8"/>
            <p:cNvSpPr txBox="1"/>
            <p:nvPr/>
          </p:nvSpPr>
          <p:spPr>
            <a:xfrm>
              <a:off x="1835696" y="6147766"/>
              <a:ext cx="7308304" cy="75600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p:spPr>
          <p:txBody>
            <a:bodyPr wrap="square" rtlCol="0" anchor="ctr">
              <a:spAutoFit/>
            </a:bodyPr>
            <a:lstStyle/>
            <a:p>
              <a:pPr algn="ctr"/>
              <a:endParaRPr lang="ms-MY" sz="3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RomanPali CB" pitchFamily="2" charset="0"/>
              </a:endParaRPr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55" y="6146171"/>
              <a:ext cx="1829941" cy="739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3311602" y="6093296"/>
              <a:ext cx="37695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riRomanPali CB" pitchFamily="2" charset="0"/>
                </a:rPr>
                <a:t>www.sayalaysusila.net</a:t>
              </a:r>
            </a:p>
            <a:p>
              <a:pPr algn="ctr"/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riRomanPali CB" pitchFamily="2" charset="0"/>
                </a:rPr>
                <a:t>www. sayalaysusila.org</a:t>
              </a:r>
              <a:endParaRPr lang="ms-MY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80512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323528" y="1832625"/>
            <a:ext cx="8424936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</a:rPr>
              <a:t>Suràmeraya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</a:rPr>
              <a:t>majjapamàdatthànà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</a:rPr>
              <a:t>veramaõã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</a:rPr>
              <a:t>sikhàpadaÿ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</a:rPr>
              <a:t>samàdiyàmi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</a:rPr>
              <a:t> </a:t>
            </a:r>
            <a:endParaRPr lang="en-US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</a:endParaRPr>
          </a:p>
          <a:p>
            <a:endParaRPr lang="ms-MY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</a:endParaRPr>
          </a:p>
          <a:p>
            <a:r>
              <a:rPr lang="en-US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</a:rPr>
              <a:t>I undertake the training precept to abstain from distilled and fermented intoxicants which cause heedlessness.</a:t>
            </a:r>
            <a:endParaRPr lang="ms-MY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</a:endParaRPr>
          </a:p>
          <a:p>
            <a:endParaRPr lang="en-US" altLang="zh-CN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</a:endParaRPr>
          </a:p>
          <a:p>
            <a:r>
              <a:rPr lang="zh-CN" altLang="ms-MY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</a:rPr>
              <a:t>我</a:t>
            </a:r>
            <a:r>
              <a:rPr lang="zh-CN" altLang="ms-MY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</a:rPr>
              <a:t>受持不喝一切發酵及含酒精的飲料</a:t>
            </a:r>
            <a:r>
              <a:rPr lang="zh-CN" altLang="ms-MY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</a:rPr>
              <a:t>。</a:t>
            </a:r>
            <a:endParaRPr lang="ms-MY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755" y="6093296"/>
            <a:ext cx="9173941" cy="830997"/>
            <a:chOff x="5755" y="6093296"/>
            <a:chExt cx="9173941" cy="830997"/>
          </a:xfrm>
        </p:grpSpPr>
        <p:sp>
          <p:nvSpPr>
            <p:cNvPr id="11" name="TextBox 10"/>
            <p:cNvSpPr txBox="1"/>
            <p:nvPr/>
          </p:nvSpPr>
          <p:spPr>
            <a:xfrm>
              <a:off x="1835696" y="6147766"/>
              <a:ext cx="7344000" cy="75600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p:spPr>
          <p:txBody>
            <a:bodyPr wrap="square" rtlCol="0" anchor="ctr">
              <a:spAutoFit/>
            </a:bodyPr>
            <a:lstStyle/>
            <a:p>
              <a:pPr algn="ctr"/>
              <a:endParaRPr lang="ms-MY" sz="3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RomanPali CB" pitchFamily="2" charset="0"/>
              </a:endParaRPr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55" y="6146171"/>
              <a:ext cx="1829941" cy="739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3311602" y="6093296"/>
              <a:ext cx="37695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riRomanPali CB" pitchFamily="2" charset="0"/>
                </a:rPr>
                <a:t>www.sayalaysusila.net</a:t>
              </a:r>
            </a:p>
            <a:p>
              <a:pPr algn="ctr"/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riRomanPali CB" pitchFamily="2" charset="0"/>
                </a:rPr>
                <a:t>www. sayalaysusila.org</a:t>
              </a:r>
              <a:endParaRPr lang="ms-MY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80512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3491880" y="1988840"/>
            <a:ext cx="28083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7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</a:rPr>
              <a:t>End~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755" y="6093296"/>
            <a:ext cx="9173941" cy="830997"/>
            <a:chOff x="5755" y="6093296"/>
            <a:chExt cx="9173941" cy="830997"/>
          </a:xfrm>
        </p:grpSpPr>
        <p:sp>
          <p:nvSpPr>
            <p:cNvPr id="10" name="TextBox 9"/>
            <p:cNvSpPr txBox="1"/>
            <p:nvPr/>
          </p:nvSpPr>
          <p:spPr>
            <a:xfrm>
              <a:off x="1835696" y="6147766"/>
              <a:ext cx="7344000" cy="75600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p:spPr>
          <p:txBody>
            <a:bodyPr wrap="square" rtlCol="0" anchor="ctr">
              <a:spAutoFit/>
            </a:bodyPr>
            <a:lstStyle/>
            <a:p>
              <a:pPr algn="ctr"/>
              <a:endParaRPr lang="ms-MY" sz="3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RomanPali CB" pitchFamily="2" charset="0"/>
              </a:endParaRPr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55" y="6146171"/>
              <a:ext cx="1829941" cy="739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3311602" y="6093296"/>
              <a:ext cx="37695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riRomanPali CB" pitchFamily="2" charset="0"/>
                </a:rPr>
                <a:t>www.sayalaysusila.net</a:t>
              </a:r>
            </a:p>
            <a:p>
              <a:pPr algn="ctr"/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riRomanPali CB" pitchFamily="2" charset="0"/>
                </a:rPr>
                <a:t>www. sayalaysusila.org</a:t>
              </a:r>
              <a:endParaRPr lang="ms-MY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07504" y="1335247"/>
            <a:ext cx="8922699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</a:rPr>
              <a:t>SVâKKHâTO</a:t>
            </a:r>
            <a:r>
              <a:rPr 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</a:rPr>
              <a:t>BHAGAVATâ</a:t>
            </a:r>
            <a:r>
              <a:rPr 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</a:rPr>
              <a:t> DHAMMO,</a:t>
            </a:r>
            <a:endParaRPr lang="ms-MY" sz="3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</a:endParaRPr>
          </a:p>
          <a:p>
            <a:pPr algn="ctr"/>
            <a:r>
              <a:rPr 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</a:rPr>
              <a:t>DHAMMAÑ  </a:t>
            </a:r>
            <a:r>
              <a:rPr lang="en-US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</a:rPr>
              <a:t>NAMASSâMI</a:t>
            </a:r>
            <a:r>
              <a:rPr lang="en-US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</a:rPr>
              <a:t>.</a:t>
            </a:r>
          </a:p>
          <a:p>
            <a:pPr algn="ctr"/>
            <a:endParaRPr lang="ms-MY" sz="3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</a:endParaRPr>
          </a:p>
          <a:p>
            <a:pPr algn="ctr"/>
            <a:r>
              <a:rPr lang="en-US" sz="3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</a:rPr>
              <a:t>The </a:t>
            </a:r>
            <a:r>
              <a:rPr lang="en-US" sz="30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</a:rPr>
              <a:t>Dhamma</a:t>
            </a:r>
            <a:r>
              <a:rPr lang="en-US" sz="3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</a:rPr>
              <a:t> of the Blessed One is perfectly </a:t>
            </a:r>
            <a:r>
              <a:rPr lang="en-US" sz="3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</a:rPr>
              <a:t>expounded,</a:t>
            </a:r>
          </a:p>
          <a:p>
            <a:pPr algn="ctr"/>
            <a:r>
              <a:rPr lang="en-US" sz="3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</a:rPr>
              <a:t>this </a:t>
            </a:r>
            <a:r>
              <a:rPr lang="en-US" sz="3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</a:rPr>
              <a:t>law, path, teaching, I venerate</a:t>
            </a:r>
            <a:r>
              <a:rPr lang="en-US" sz="3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</a:rPr>
              <a:t>.</a:t>
            </a:r>
          </a:p>
          <a:p>
            <a:pPr algn="ctr"/>
            <a:endParaRPr lang="ms-MY" sz="3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</a:endParaRPr>
          </a:p>
          <a:p>
            <a:pPr algn="ctr"/>
            <a:r>
              <a:rPr lang="zh-CN" altLang="ms-MY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</a:rPr>
              <a:t>法是世尊所善説的，我禮敬法。</a:t>
            </a:r>
            <a:endParaRPr lang="ms-MY" sz="3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755" y="6093296"/>
            <a:ext cx="9138245" cy="830997"/>
            <a:chOff x="5755" y="6093296"/>
            <a:chExt cx="9138245" cy="830997"/>
          </a:xfrm>
        </p:grpSpPr>
        <p:sp>
          <p:nvSpPr>
            <p:cNvPr id="13" name="TextBox 12"/>
            <p:cNvSpPr txBox="1"/>
            <p:nvPr/>
          </p:nvSpPr>
          <p:spPr>
            <a:xfrm>
              <a:off x="1835696" y="6147766"/>
              <a:ext cx="7308304" cy="75600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p:spPr>
          <p:txBody>
            <a:bodyPr wrap="square" rtlCol="0" anchor="ctr">
              <a:spAutoFit/>
            </a:bodyPr>
            <a:lstStyle/>
            <a:p>
              <a:pPr algn="ctr"/>
              <a:endParaRPr lang="ms-MY" sz="3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RomanPali CB" pitchFamily="2" charset="0"/>
              </a:endParaRPr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55" y="6146171"/>
              <a:ext cx="1829941" cy="739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3311602" y="6093296"/>
              <a:ext cx="37695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riRomanPali CB" pitchFamily="2" charset="0"/>
                </a:rPr>
                <a:t>www.sayalaysusila.net</a:t>
              </a:r>
            </a:p>
            <a:p>
              <a:pPr algn="ctr"/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riRomanPali CB" pitchFamily="2" charset="0"/>
                </a:rPr>
                <a:t>www. sayalaysusila.org</a:t>
              </a:r>
              <a:endParaRPr lang="ms-MY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79512" y="980728"/>
            <a:ext cx="874367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SUPAòIPANNO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 BHAGAVATO </a:t>
            </a:r>
            <a:r>
              <a:rPr kumimoji="0" lang="en-US" sz="3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SâVAKASAðGHO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 , </a:t>
            </a:r>
            <a:endParaRPr kumimoji="0" lang="ms-MY" sz="3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SAðGHAÑ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  </a:t>
            </a:r>
            <a:r>
              <a:rPr kumimoji="0" lang="en-US" sz="3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NAMâMI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ms-MY" sz="3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The </a:t>
            </a:r>
            <a:r>
              <a:rPr kumimoji="0" lang="en-US" sz="3000" b="1" i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Sangha</a:t>
            </a:r>
            <a:r>
              <a:rPr kumimoji="0" lang="en-US" sz="3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 of the Blessed One’s disciples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has entered on the good way,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that pure community, I revere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ms-MY" sz="3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3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新細明體" pitchFamily="18" charset="-120"/>
                <a:cs typeface="Times New Roman" pitchFamily="18" charset="0"/>
              </a:rPr>
              <a:t>世尊</a:t>
            </a:r>
            <a:r>
              <a:rPr kumimoji="0" lang="zh-CN" altLang="en-US" sz="3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的弟子僧團是善行道者，我禮敬僧團。</a:t>
            </a:r>
            <a:endParaRPr kumimoji="0" lang="zh-CN" altLang="en-US" sz="3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755" y="6093296"/>
            <a:ext cx="9138245" cy="830997"/>
            <a:chOff x="5755" y="6093296"/>
            <a:chExt cx="9138245" cy="830997"/>
          </a:xfrm>
        </p:grpSpPr>
        <p:sp>
          <p:nvSpPr>
            <p:cNvPr id="8" name="TextBox 7"/>
            <p:cNvSpPr txBox="1"/>
            <p:nvPr/>
          </p:nvSpPr>
          <p:spPr>
            <a:xfrm>
              <a:off x="1835696" y="6147766"/>
              <a:ext cx="7308304" cy="75600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p:spPr>
          <p:txBody>
            <a:bodyPr wrap="square" rtlCol="0" anchor="ctr">
              <a:spAutoFit/>
            </a:bodyPr>
            <a:lstStyle/>
            <a:p>
              <a:pPr algn="ctr"/>
              <a:endParaRPr lang="ms-MY" sz="3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RomanPali CB" pitchFamily="2" charset="0"/>
              </a:endParaRP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55" y="6146171"/>
              <a:ext cx="1829941" cy="739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3311602" y="6093296"/>
              <a:ext cx="37695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riRomanPali CB" pitchFamily="2" charset="0"/>
                </a:rPr>
                <a:t>www.sayalaysusila.net</a:t>
              </a:r>
            </a:p>
            <a:p>
              <a:pPr algn="ctr"/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riRomanPali CB" pitchFamily="2" charset="0"/>
                </a:rPr>
                <a:t>www. sayalaysusila.org</a:t>
              </a:r>
              <a:endParaRPr lang="ms-MY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88" y="1"/>
            <a:ext cx="9163088" cy="68853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654932" y="1956896"/>
            <a:ext cx="476521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PANCA SILA 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YâCANâ</a:t>
            </a:r>
            <a:endParaRPr kumimoji="0" lang="en-US" sz="360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ms-MY" sz="360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Asking For The Three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And The </a:t>
            </a:r>
            <a:r>
              <a:rPr kumimoji="0" lang="en-US" sz="3600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i Times" pitchFamily="18" charset="0"/>
                <a:ea typeface="SimSun" pitchFamily="2" charset="-122"/>
                <a:cs typeface="Times New Roman" pitchFamily="18" charset="0"/>
              </a:rPr>
              <a:t>Five Precepts</a:t>
            </a:r>
            <a:endParaRPr kumimoji="0" lang="ms-MY" sz="360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360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i Times" pitchFamily="18" charset="0"/>
              <a:ea typeface="新細明體" pitchFamily="18" charset="-12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3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latin typeface="+mn-ea"/>
                <a:cs typeface="Times New Roman" pitchFamily="18" charset="0"/>
              </a:rPr>
              <a:t>求授</a:t>
            </a:r>
            <a:r>
              <a:rPr lang="zh-CN" altLang="ms-MY" sz="3600" b="1" dirty="0" smtClean="0">
                <a:solidFill>
                  <a:srgbClr val="FFC000"/>
                </a:solidFill>
                <a:latin typeface="+mn-ea"/>
              </a:rPr>
              <a:t>三皈五</a:t>
            </a:r>
            <a:r>
              <a:rPr kumimoji="0" lang="zh-CN" altLang="en-US" sz="3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latin typeface="+mn-ea"/>
                <a:cs typeface="Times New Roman" pitchFamily="18" charset="0"/>
              </a:rPr>
              <a:t>戒</a:t>
            </a:r>
            <a:endParaRPr kumimoji="0" lang="zh-CN" altLang="en-US" sz="36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latin typeface="+mn-ea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5" y="6146171"/>
            <a:ext cx="1829941" cy="73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80512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46206" y="292007"/>
            <a:ext cx="7299049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00"/>
                </a:solidFill>
                <a:latin typeface="Pali Times" pitchFamily="18" charset="0"/>
              </a:rPr>
              <a:t>YOGIS </a:t>
            </a:r>
            <a:r>
              <a:rPr lang="zh-CN" altLang="ms-MY" sz="2400" b="1" dirty="0" smtClean="0">
                <a:solidFill>
                  <a:srgbClr val="FFFF00"/>
                </a:solidFill>
                <a:latin typeface="Pali Times" pitchFamily="18" charset="0"/>
              </a:rPr>
              <a:t>（修襌者）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Pali Times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Pali Times" pitchFamily="18" charset="0"/>
                <a:ea typeface="PMingLiU" pitchFamily="18" charset="-120"/>
                <a:cs typeface="Times New Roman" pitchFamily="18" charset="0"/>
              </a:rPr>
              <a:t>:</a:t>
            </a:r>
            <a:endParaRPr kumimoji="0" lang="ms-MY" altLang="zh-CN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Pali Times" pitchFamily="18" charset="0"/>
              <a:ea typeface="PMingLiU" pitchFamily="18" charset="-12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Pali Times" pitchFamily="18" charset="0"/>
              <a:ea typeface="PMingLiU" pitchFamily="18" charset="-12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Pali Times" pitchFamily="18" charset="0"/>
                <a:ea typeface="PMingLiU" pitchFamily="18" charset="-120"/>
                <a:cs typeface="Times New Roman" pitchFamily="18" charset="0"/>
              </a:rPr>
              <a:t>AHAM AYYA, </a:t>
            </a:r>
            <a:r>
              <a:rPr kumimoji="0" lang="en-US" altLang="zh-CN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Pali Times" pitchFamily="18" charset="0"/>
                <a:ea typeface="PMingLiU" pitchFamily="18" charset="-120"/>
                <a:cs typeface="Times New Roman" pitchFamily="18" charset="0"/>
              </a:rPr>
              <a:t>TISARAöEðA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Pali Times" pitchFamily="18" charset="0"/>
                <a:ea typeface="PMingLiU" pitchFamily="18" charset="-120"/>
                <a:cs typeface="Times New Roman" pitchFamily="18" charset="0"/>
              </a:rPr>
              <a:t> SAHA,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00"/>
                </a:solidFill>
                <a:latin typeface="Pali Times" pitchFamily="18" charset="0"/>
                <a:ea typeface="PMingLiU" pitchFamily="18" charset="-120"/>
              </a:rPr>
              <a:t>PA¥CA </a:t>
            </a:r>
            <a:r>
              <a:rPr lang="en-US" sz="2400" b="1" dirty="0" err="1" smtClean="0">
                <a:solidFill>
                  <a:srgbClr val="FFFF00"/>
                </a:solidFill>
                <a:latin typeface="Pali Times" pitchFamily="18" charset="0"/>
                <a:ea typeface="PMingLiU" pitchFamily="18" charset="-120"/>
              </a:rPr>
              <a:t>SäLAM</a:t>
            </a:r>
            <a:r>
              <a:rPr lang="en-US" sz="2400" b="1" dirty="0" smtClean="0">
                <a:solidFill>
                  <a:srgbClr val="FFFF00"/>
                </a:solidFill>
                <a:latin typeface="Pali Times" pitchFamily="18" charset="0"/>
                <a:ea typeface="PMingLiU" pitchFamily="18" charset="-120"/>
              </a:rPr>
              <a:t> DHAMMAÑ </a:t>
            </a:r>
            <a:r>
              <a:rPr lang="en-US" sz="2400" b="1" dirty="0" err="1" smtClean="0">
                <a:solidFill>
                  <a:srgbClr val="FFFF00"/>
                </a:solidFill>
                <a:latin typeface="Pali Times" pitchFamily="18" charset="0"/>
                <a:ea typeface="PMingLiU" pitchFamily="18" charset="-120"/>
              </a:rPr>
              <a:t>YâCâMI</a:t>
            </a:r>
            <a:r>
              <a:rPr lang="en-US" sz="2400" b="1" dirty="0" smtClean="0">
                <a:solidFill>
                  <a:srgbClr val="FFFF00"/>
                </a:solidFill>
                <a:latin typeface="Pali Times" pitchFamily="18" charset="0"/>
                <a:ea typeface="PMingLiU" pitchFamily="18" charset="-120"/>
              </a:rPr>
              <a:t>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00"/>
                </a:solidFill>
                <a:latin typeface="Pali Times" pitchFamily="18" charset="0"/>
                <a:ea typeface="PMingLiU" pitchFamily="18" charset="-120"/>
              </a:rPr>
              <a:t>ANUGGAHAÑ </a:t>
            </a:r>
            <a:r>
              <a:rPr lang="en-US" sz="2400" b="1" dirty="0" err="1" smtClean="0">
                <a:solidFill>
                  <a:srgbClr val="FFFF00"/>
                </a:solidFill>
                <a:latin typeface="Pali Times" pitchFamily="18" charset="0"/>
                <a:ea typeface="PMingLiU" pitchFamily="18" charset="-120"/>
              </a:rPr>
              <a:t>KATVâ</a:t>
            </a:r>
            <a:r>
              <a:rPr lang="en-US" sz="2400" b="1" dirty="0" smtClean="0">
                <a:solidFill>
                  <a:srgbClr val="FFFF00"/>
                </a:solidFill>
                <a:latin typeface="Pali Times" pitchFamily="18" charset="0"/>
                <a:ea typeface="PMingLiU" pitchFamily="18" charset="-120"/>
              </a:rPr>
              <a:t>, </a:t>
            </a:r>
            <a:r>
              <a:rPr lang="en-US" sz="2400" b="1" dirty="0" err="1" smtClean="0">
                <a:solidFill>
                  <a:srgbClr val="FFFF00"/>
                </a:solidFill>
                <a:latin typeface="Pali Times" pitchFamily="18" charset="0"/>
                <a:ea typeface="PMingLiU" pitchFamily="18" charset="-120"/>
              </a:rPr>
              <a:t>SäLAÑ</a:t>
            </a:r>
            <a:r>
              <a:rPr lang="en-US" sz="2400" b="1" dirty="0" smtClean="0">
                <a:solidFill>
                  <a:srgbClr val="FFFF00"/>
                </a:solidFill>
                <a:latin typeface="Pali Times" pitchFamily="18" charset="0"/>
                <a:ea typeface="PMingLiU" pitchFamily="18" charset="-120"/>
              </a:rPr>
              <a:t> DETHA ME AYYA.</a:t>
            </a:r>
            <a:endParaRPr lang="ms-MY" sz="2400" dirty="0" smtClean="0">
              <a:solidFill>
                <a:srgbClr val="FFFF00"/>
              </a:solidFill>
              <a:latin typeface="Pali Times" pitchFamily="18" charset="0"/>
              <a:ea typeface="PMingLiU" pitchFamily="18" charset="-12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400" b="1" dirty="0">
              <a:solidFill>
                <a:srgbClr val="FFFF00"/>
              </a:solidFill>
              <a:latin typeface="Pali Times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ms-MY" altLang="zh-CN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Pali Times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Pali Times" pitchFamily="18" charset="0"/>
                <a:ea typeface="SimSun" pitchFamily="2" charset="-122"/>
                <a:cs typeface="Times New Roman" pitchFamily="18" charset="0"/>
              </a:rPr>
              <a:t>Venerable</a:t>
            </a:r>
            <a:r>
              <a:rPr kumimoji="0" lang="zh-CN" altLang="en-US" sz="24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Pali Times" pitchFamily="18" charset="0"/>
                <a:ea typeface="SimSun" pitchFamily="2" charset="-122"/>
                <a:cs typeface="Times New Roman" pitchFamily="18" charset="0"/>
              </a:rPr>
              <a:t>，</a:t>
            </a:r>
            <a:r>
              <a:rPr kumimoji="0" lang="en-US" altLang="zh-CN" sz="24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Pali Times" pitchFamily="18" charset="0"/>
                <a:ea typeface="SimSun" pitchFamily="2" charset="-122"/>
                <a:cs typeface="Times New Roman" pitchFamily="18" charset="0"/>
              </a:rPr>
              <a:t>may I request to observe the FIVE precepts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Pali Times" pitchFamily="18" charset="0"/>
                <a:ea typeface="SimSun" pitchFamily="2" charset="-122"/>
                <a:cs typeface="Times New Roman" pitchFamily="18" charset="0"/>
              </a:rPr>
              <a:t>together with the Three Refuges, out of your compassion,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Pali Times" pitchFamily="18" charset="0"/>
                <a:ea typeface="SimSun" pitchFamily="2" charset="-122"/>
                <a:cs typeface="Times New Roman" pitchFamily="18" charset="0"/>
              </a:rPr>
              <a:t> (so that I can get rid of the cycle of rebirth)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2400" i="1" dirty="0">
              <a:solidFill>
                <a:srgbClr val="FFFF00"/>
              </a:solidFill>
              <a:latin typeface="Pali Times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ms-MY" altLang="zh-CN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Pali Times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Pali Times" pitchFamily="18" charset="0"/>
                <a:ea typeface="SimSun" pitchFamily="2" charset="-122"/>
                <a:cs typeface="Times New Roman" pitchFamily="18" charset="0"/>
              </a:rPr>
              <a:t>尊者大德，懇請您慈悲，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Pali Times" pitchFamily="18" charset="0"/>
              <a:ea typeface="SimSun" pitchFamily="2" charset="-122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Pali Times" pitchFamily="18" charset="0"/>
                <a:ea typeface="SimSun" pitchFamily="2" charset="-122"/>
                <a:cs typeface="Times New Roman" pitchFamily="18" charset="0"/>
              </a:rPr>
              <a:t>爲我傳授三皈及</a:t>
            </a:r>
            <a:r>
              <a:rPr lang="zh-CN" altLang="ms-MY" sz="2400" b="1" dirty="0" smtClean="0">
                <a:solidFill>
                  <a:srgbClr val="FFFF00"/>
                </a:solidFill>
                <a:latin typeface="Pali Times" pitchFamily="18" charset="0"/>
              </a:rPr>
              <a:t>五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Pali Times" pitchFamily="18" charset="0"/>
                <a:ea typeface="SimSun" pitchFamily="2" charset="-122"/>
                <a:cs typeface="Times New Roman" pitchFamily="18" charset="0"/>
              </a:rPr>
              <a:t>戒 （以便我能脱離生死輪回）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Pali Times" pitchFamily="18" charset="0"/>
              <a:cs typeface="Arial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755" y="6093296"/>
            <a:ext cx="9173941" cy="830997"/>
            <a:chOff x="5755" y="6093296"/>
            <a:chExt cx="9173941" cy="830997"/>
          </a:xfrm>
        </p:grpSpPr>
        <p:sp>
          <p:nvSpPr>
            <p:cNvPr id="15" name="TextBox 14"/>
            <p:cNvSpPr txBox="1"/>
            <p:nvPr/>
          </p:nvSpPr>
          <p:spPr>
            <a:xfrm>
              <a:off x="1835696" y="6147766"/>
              <a:ext cx="7344000" cy="75600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p:spPr>
          <p:txBody>
            <a:bodyPr wrap="square" rtlCol="0" anchor="ctr">
              <a:spAutoFit/>
            </a:bodyPr>
            <a:lstStyle/>
            <a:p>
              <a:pPr algn="ctr"/>
              <a:endParaRPr lang="ms-MY" sz="3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RomanPali CB" pitchFamily="2" charset="0"/>
              </a:endParaRP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55" y="6146171"/>
              <a:ext cx="1829941" cy="739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3311602" y="6093296"/>
              <a:ext cx="37695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riRomanPali CB" pitchFamily="2" charset="0"/>
                </a:rPr>
                <a:t>www.sayalaysusila.net</a:t>
              </a:r>
            </a:p>
            <a:p>
              <a:pPr algn="ctr"/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riRomanPali CB" pitchFamily="2" charset="0"/>
                </a:rPr>
                <a:t>www. sayalaysusila.org</a:t>
              </a:r>
              <a:endParaRPr lang="ms-MY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80512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13311" y="479570"/>
            <a:ext cx="7299049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Pali Times" pitchFamily="18" charset="0"/>
                <a:ea typeface="SimSun" pitchFamily="2" charset="-122"/>
                <a:cs typeface="Times New Roman" pitchFamily="18" charset="0"/>
              </a:rPr>
              <a:t>DUTIYAMPI, AHAM AYYA,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Pali Times" pitchFamily="18" charset="0"/>
                <a:ea typeface="SimSun" pitchFamily="2" charset="-122"/>
                <a:cs typeface="Times New Roman" pitchFamily="18" charset="0"/>
              </a:rPr>
              <a:t>TISARAöENA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Pali Times" pitchFamily="18" charset="0"/>
                <a:ea typeface="SimSun" pitchFamily="2" charset="-122"/>
                <a:cs typeface="Times New Roman" pitchFamily="18" charset="0"/>
              </a:rPr>
              <a:t> SAHA,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00"/>
                </a:solidFill>
                <a:latin typeface="Pali Times" pitchFamily="18" charset="0"/>
              </a:rPr>
              <a:t>PA¥CA </a:t>
            </a:r>
            <a:r>
              <a:rPr lang="en-US" sz="2400" b="1" dirty="0" err="1" smtClean="0">
                <a:solidFill>
                  <a:srgbClr val="FFFF00"/>
                </a:solidFill>
                <a:latin typeface="Pali Times" pitchFamily="18" charset="0"/>
              </a:rPr>
              <a:t>SäLAM</a:t>
            </a:r>
            <a:r>
              <a:rPr lang="en-US" sz="2400" b="1" dirty="0" smtClean="0">
                <a:solidFill>
                  <a:srgbClr val="FFFF00"/>
                </a:solidFill>
                <a:latin typeface="Pali Times" pitchFamily="18" charset="0"/>
              </a:rPr>
              <a:t> DHAMMAÑ </a:t>
            </a:r>
            <a:r>
              <a:rPr lang="en-US" sz="2400" b="1" dirty="0" err="1" smtClean="0">
                <a:solidFill>
                  <a:srgbClr val="FFFF00"/>
                </a:solidFill>
                <a:latin typeface="Pali Times" pitchFamily="18" charset="0"/>
              </a:rPr>
              <a:t>YâCâMI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Pali Times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Pali Times" pitchFamily="18" charset="0"/>
                <a:ea typeface="SimSun" pitchFamily="2" charset="-122"/>
                <a:cs typeface="Times New Roman" pitchFamily="18" charset="0"/>
              </a:rPr>
              <a:t>ANUGGAHAÑ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Pali Times" pitchFamily="18" charset="0"/>
                <a:ea typeface="SimSun" pitchFamily="2" charset="-122"/>
                <a:cs typeface="Times New Roman" pitchFamily="18" charset="0"/>
              </a:rPr>
              <a:t>KATVâ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Pali Times" pitchFamily="18" charset="0"/>
                <a:ea typeface="SimSun" pitchFamily="2" charset="-122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Pali Times" pitchFamily="18" charset="0"/>
                <a:ea typeface="SimSun" pitchFamily="2" charset="-122"/>
                <a:cs typeface="Times New Roman" pitchFamily="18" charset="0"/>
              </a:rPr>
              <a:t>SäLAÑ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Pali Times" pitchFamily="18" charset="0"/>
                <a:ea typeface="SimSun" pitchFamily="2" charset="-122"/>
                <a:cs typeface="Times New Roman" pitchFamily="18" charset="0"/>
              </a:rPr>
              <a:t> DETHA ME AYYA.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Pali Times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ms-MY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Venerable</a:t>
            </a:r>
            <a:r>
              <a:rPr kumimoji="0" lang="zh-CN" altLang="en-US" sz="24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，</a:t>
            </a:r>
            <a:r>
              <a:rPr kumimoji="0" lang="en-US" altLang="zh-CN" sz="24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for the second time,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may I request to observe the Five precepts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together with the Three Refuges, out of your compassion,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(so that I can get rid of the cycle of rebirth)</a:t>
            </a:r>
            <a:endParaRPr kumimoji="0" lang="ms-MY" altLang="zh-CN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Pali Times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Pali Times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Pali Times" pitchFamily="18" charset="0"/>
                <a:ea typeface="SimSun" pitchFamily="2" charset="-122"/>
                <a:cs typeface="Times New Roman" pitchFamily="18" charset="0"/>
              </a:rPr>
              <a:t>第二次，尊者大德，懇請您慈悲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Pali Times" pitchFamily="18" charset="0"/>
              <a:ea typeface="SimSun" pitchFamily="2" charset="-122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Pali Times" pitchFamily="18" charset="0"/>
                <a:ea typeface="SimSun" pitchFamily="2" charset="-122"/>
                <a:cs typeface="Times New Roman" pitchFamily="18" charset="0"/>
              </a:rPr>
              <a:t>爲我傳授三皈及</a:t>
            </a:r>
            <a:r>
              <a:rPr lang="zh-CN" altLang="ms-MY" sz="2400" b="1" dirty="0" smtClean="0">
                <a:solidFill>
                  <a:srgbClr val="FFFF00"/>
                </a:solidFill>
              </a:rPr>
              <a:t>五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Pali Times" pitchFamily="18" charset="0"/>
                <a:ea typeface="SimSun" pitchFamily="2" charset="-122"/>
                <a:cs typeface="Times New Roman" pitchFamily="18" charset="0"/>
              </a:rPr>
              <a:t>戒 （以便我能脱離生死輪回）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755" y="6093296"/>
            <a:ext cx="9173941" cy="830997"/>
            <a:chOff x="5755" y="6093296"/>
            <a:chExt cx="9173941" cy="830997"/>
          </a:xfrm>
        </p:grpSpPr>
        <p:sp>
          <p:nvSpPr>
            <p:cNvPr id="15" name="TextBox 14"/>
            <p:cNvSpPr txBox="1"/>
            <p:nvPr/>
          </p:nvSpPr>
          <p:spPr>
            <a:xfrm>
              <a:off x="1835696" y="6147766"/>
              <a:ext cx="7344000" cy="75600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p:spPr>
          <p:txBody>
            <a:bodyPr wrap="square" rtlCol="0" anchor="ctr">
              <a:spAutoFit/>
            </a:bodyPr>
            <a:lstStyle/>
            <a:p>
              <a:pPr algn="ctr"/>
              <a:endParaRPr lang="ms-MY" sz="3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RomanPali CB" pitchFamily="2" charset="0"/>
              </a:endParaRP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55" y="6146171"/>
              <a:ext cx="1829941" cy="739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3311602" y="6093296"/>
              <a:ext cx="37695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riRomanPali CB" pitchFamily="2" charset="0"/>
                </a:rPr>
                <a:t>www.sayalaysusila.net</a:t>
              </a:r>
            </a:p>
            <a:p>
              <a:pPr algn="ctr"/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riRomanPali CB" pitchFamily="2" charset="0"/>
                </a:rPr>
                <a:t>www. sayalaysusila.org</a:t>
              </a:r>
              <a:endParaRPr lang="ms-MY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80512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13311" y="479569"/>
            <a:ext cx="7299049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Pali Times" pitchFamily="18" charset="0"/>
                <a:ea typeface="SimSun" pitchFamily="2" charset="-122"/>
                <a:cs typeface="Times New Roman" pitchFamily="18" charset="0"/>
              </a:rPr>
              <a:t>TATIYAMPI, AHAM AYYA,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Pali Times" pitchFamily="18" charset="0"/>
                <a:ea typeface="SimSun" pitchFamily="2" charset="-122"/>
                <a:cs typeface="Times New Roman" pitchFamily="18" charset="0"/>
              </a:rPr>
              <a:t>TISARAöENA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Pali Times" pitchFamily="18" charset="0"/>
                <a:ea typeface="SimSun" pitchFamily="2" charset="-122"/>
                <a:cs typeface="Times New Roman" pitchFamily="18" charset="0"/>
              </a:rPr>
              <a:t> SAHA,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00"/>
                </a:solidFill>
                <a:latin typeface="Pali Times" pitchFamily="18" charset="0"/>
              </a:rPr>
              <a:t>PA¥CA </a:t>
            </a:r>
            <a:r>
              <a:rPr lang="en-US" sz="2400" b="1" dirty="0" err="1" smtClean="0">
                <a:solidFill>
                  <a:srgbClr val="FFFF00"/>
                </a:solidFill>
                <a:latin typeface="Pali Times" pitchFamily="18" charset="0"/>
              </a:rPr>
              <a:t>SäLAM</a:t>
            </a:r>
            <a:r>
              <a:rPr lang="en-US" sz="2400" b="1" dirty="0" smtClean="0">
                <a:solidFill>
                  <a:srgbClr val="FFFF00"/>
                </a:solidFill>
                <a:latin typeface="Pali Times" pitchFamily="18" charset="0"/>
              </a:rPr>
              <a:t> DHAMMAÑ </a:t>
            </a:r>
            <a:r>
              <a:rPr lang="en-US" sz="2400" b="1" dirty="0" err="1" smtClean="0">
                <a:solidFill>
                  <a:srgbClr val="FFFF00"/>
                </a:solidFill>
                <a:latin typeface="Pali Times" pitchFamily="18" charset="0"/>
              </a:rPr>
              <a:t>YâCâMI</a:t>
            </a:r>
            <a:endParaRPr lang="en-US" sz="2400" b="1" dirty="0" smtClean="0">
              <a:solidFill>
                <a:srgbClr val="FFFF00"/>
              </a:solidFill>
              <a:latin typeface="Pali Times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Pali Times" pitchFamily="18" charset="0"/>
                <a:ea typeface="SimSun" pitchFamily="2" charset="-122"/>
                <a:cs typeface="Times New Roman" pitchFamily="18" charset="0"/>
              </a:rPr>
              <a:t>ANUGGAHAÑ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Pali Times" pitchFamily="18" charset="0"/>
                <a:ea typeface="SimSun" pitchFamily="2" charset="-122"/>
                <a:cs typeface="Times New Roman" pitchFamily="18" charset="0"/>
              </a:rPr>
              <a:t>KATVâ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Pali Times" pitchFamily="18" charset="0"/>
                <a:ea typeface="SimSun" pitchFamily="2" charset="-122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Pali Times" pitchFamily="18" charset="0"/>
                <a:ea typeface="SimSun" pitchFamily="2" charset="-122"/>
                <a:cs typeface="Times New Roman" pitchFamily="18" charset="0"/>
              </a:rPr>
              <a:t>SäLAÑ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Pali Times" pitchFamily="18" charset="0"/>
                <a:ea typeface="SimSun" pitchFamily="2" charset="-122"/>
                <a:cs typeface="Times New Roman" pitchFamily="18" charset="0"/>
              </a:rPr>
              <a:t> DETHA ME AYYA.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solidFill>
                <a:srgbClr val="FFFF00"/>
              </a:solidFill>
              <a:latin typeface="Pali Times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ms-MY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Venerable</a:t>
            </a:r>
            <a:r>
              <a:rPr kumimoji="0" lang="zh-CN" altLang="en-US" sz="24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，</a:t>
            </a:r>
            <a:r>
              <a:rPr kumimoji="0" lang="en-US" altLang="zh-CN" sz="24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for the third time,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may I request to observe the Five precepts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together with the Three Refuges, out of your compassion,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(so that I can get rid of the cycle of rebirth)</a:t>
            </a:r>
            <a:endParaRPr kumimoji="0" lang="ms-MY" altLang="zh-CN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Pali Times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2400" b="1" dirty="0">
              <a:solidFill>
                <a:srgbClr val="FFFF00"/>
              </a:solidFill>
              <a:latin typeface="Pali Times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Pali Times" pitchFamily="18" charset="0"/>
                <a:ea typeface="SimSun" pitchFamily="2" charset="-122"/>
                <a:cs typeface="Times New Roman" pitchFamily="18" charset="0"/>
              </a:rPr>
              <a:t>第三次，尊者大德，懇請您慈悲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Pali Times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Pali Times" pitchFamily="18" charset="0"/>
                <a:ea typeface="SimSun" pitchFamily="2" charset="-122"/>
                <a:cs typeface="Times New Roman" pitchFamily="18" charset="0"/>
              </a:rPr>
              <a:t>爲我傳授三皈及八戒 （以便我能脱離生死輪回）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755" y="6093296"/>
            <a:ext cx="9173941" cy="830997"/>
            <a:chOff x="5755" y="6093296"/>
            <a:chExt cx="9173941" cy="830997"/>
          </a:xfrm>
        </p:grpSpPr>
        <p:sp>
          <p:nvSpPr>
            <p:cNvPr id="12" name="TextBox 11"/>
            <p:cNvSpPr txBox="1"/>
            <p:nvPr/>
          </p:nvSpPr>
          <p:spPr>
            <a:xfrm>
              <a:off x="1835696" y="6147766"/>
              <a:ext cx="7344000" cy="75600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p:spPr>
          <p:txBody>
            <a:bodyPr wrap="square" rtlCol="0" anchor="ctr">
              <a:spAutoFit/>
            </a:bodyPr>
            <a:lstStyle/>
            <a:p>
              <a:pPr algn="ctr"/>
              <a:endParaRPr lang="ms-MY" sz="3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RomanPali CB" pitchFamily="2" charset="0"/>
              </a:endParaRP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55" y="6146171"/>
              <a:ext cx="1829941" cy="739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3311602" y="6093296"/>
              <a:ext cx="37695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riRomanPali CB" pitchFamily="2" charset="0"/>
                </a:rPr>
                <a:t>www.sayalaysusila.net</a:t>
              </a:r>
            </a:p>
            <a:p>
              <a:pPr algn="ctr"/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riRomanPali CB" pitchFamily="2" charset="0"/>
                </a:rPr>
                <a:t>www. sayalaysusila.org</a:t>
              </a:r>
              <a:endParaRPr lang="ms-MY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80512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9552" y="404664"/>
            <a:ext cx="6914906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Pali Times" pitchFamily="18" charset="0"/>
                <a:ea typeface="SimSun" pitchFamily="2" charset="-122"/>
                <a:cs typeface="Times New Roman" pitchFamily="18" charset="0"/>
              </a:rPr>
              <a:t>AYYA </a:t>
            </a:r>
            <a:r>
              <a:rPr kumimoji="0" lang="en-US" altLang="zh-CN" sz="3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Pali Times" pitchFamily="18" charset="0"/>
                <a:ea typeface="SimSun" pitchFamily="2" charset="-122"/>
                <a:cs typeface="Times New Roman" pitchFamily="18" charset="0"/>
              </a:rPr>
              <a:t>:</a:t>
            </a:r>
            <a:endParaRPr kumimoji="0" lang="ms-MY" altLang="zh-CN" sz="3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3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Pali Times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Pali Times" pitchFamily="18" charset="0"/>
                <a:ea typeface="SimSun" pitchFamily="2" charset="-122"/>
                <a:cs typeface="Times New Roman" pitchFamily="18" charset="0"/>
              </a:rPr>
              <a:t>YAMAHAÑ </a:t>
            </a:r>
            <a:r>
              <a:rPr kumimoji="0" lang="en-US" altLang="zh-CN" sz="3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Pali Times" pitchFamily="18" charset="0"/>
                <a:ea typeface="SimSun" pitchFamily="2" charset="-122"/>
                <a:cs typeface="Times New Roman" pitchFamily="18" charset="0"/>
              </a:rPr>
              <a:t>VADâMI</a:t>
            </a:r>
            <a:r>
              <a:rPr kumimoji="0" lang="en-US" altLang="zh-CN" sz="3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Pali Times" pitchFamily="18" charset="0"/>
                <a:ea typeface="SimSun" pitchFamily="2" charset="-122"/>
                <a:cs typeface="Times New Roman" pitchFamily="18" charset="0"/>
              </a:rPr>
              <a:t>, TAÑ VADETHA</a:t>
            </a:r>
            <a:endParaRPr kumimoji="0" lang="ms-MY" altLang="zh-CN" sz="3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Well, repeat the chanting after me.</a:t>
            </a:r>
            <a:endParaRPr kumimoji="0" lang="ms-MY" altLang="zh-CN" sz="3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3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請跟随我念。</a:t>
            </a:r>
            <a:endParaRPr kumimoji="0" lang="zh-CN" altLang="ms-MY" sz="3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3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Pali Times" pitchFamily="18" charset="0"/>
              <a:ea typeface="SimSun" pitchFamily="2" charset="-122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FFFF00"/>
                </a:solidFill>
                <a:latin typeface="Pali Times" pitchFamily="18" charset="0"/>
              </a:rPr>
              <a:t>YOGIS </a:t>
            </a:r>
            <a:r>
              <a:rPr lang="zh-CN" altLang="ms-MY" sz="3200" b="1" dirty="0" smtClean="0">
                <a:solidFill>
                  <a:srgbClr val="FFFF00"/>
                </a:solidFill>
                <a:latin typeface="Pali Times" pitchFamily="18" charset="0"/>
              </a:rPr>
              <a:t>（修襌者）</a:t>
            </a:r>
            <a:r>
              <a:rPr lang="en-US" sz="3200" b="1" dirty="0" smtClean="0">
                <a:solidFill>
                  <a:srgbClr val="FFFF00"/>
                </a:solidFill>
                <a:latin typeface="Pali Times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FFFF00"/>
                </a:solidFill>
                <a:latin typeface="Pali Times" pitchFamily="18" charset="0"/>
                <a:ea typeface="PMingLiU" pitchFamily="18" charset="-120"/>
                <a:cs typeface="Times New Roman" pitchFamily="18" charset="0"/>
              </a:rPr>
              <a:t>:</a:t>
            </a:r>
            <a:endParaRPr lang="ms-MY" altLang="zh-CN" sz="3200" dirty="0" smtClean="0">
              <a:solidFill>
                <a:srgbClr val="FFFF00"/>
              </a:solidFill>
              <a:latin typeface="Pali Times" pitchFamily="18" charset="0"/>
              <a:ea typeface="PMingLiU" pitchFamily="18" charset="-12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3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Pali Times" pitchFamily="18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Pali Times" pitchFamily="18" charset="0"/>
                <a:ea typeface="SimSun" pitchFamily="2" charset="-122"/>
                <a:cs typeface="Times New Roman" pitchFamily="18" charset="0"/>
              </a:rPr>
              <a:t>âMA</a:t>
            </a:r>
            <a:r>
              <a:rPr kumimoji="0" lang="en-US" altLang="zh-CN" sz="3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Pali Times" pitchFamily="18" charset="0"/>
                <a:ea typeface="SimSun" pitchFamily="2" charset="-122"/>
                <a:cs typeface="Times New Roman" pitchFamily="18" charset="0"/>
              </a:rPr>
              <a:t> AYYA</a:t>
            </a:r>
            <a:endParaRPr kumimoji="0" lang="ms-MY" altLang="zh-CN" sz="3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0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Yes,</a:t>
            </a:r>
            <a:r>
              <a:rPr kumimoji="0" lang="en-US" altLang="zh-CN" sz="3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en-US" altLang="zh-CN" sz="30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Venerable.</a:t>
            </a:r>
            <a:endParaRPr kumimoji="0" lang="ms-MY" altLang="zh-CN" sz="3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3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是的，</a:t>
            </a:r>
            <a:r>
              <a:rPr kumimoji="0" lang="zh-CN" altLang="en-US" sz="3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Pali Times" pitchFamily="18" charset="0"/>
                <a:ea typeface="SimSun" pitchFamily="2" charset="-122"/>
                <a:cs typeface="Times New Roman" pitchFamily="18" charset="0"/>
              </a:rPr>
              <a:t>尊者大德。</a:t>
            </a:r>
            <a:endParaRPr kumimoji="0" lang="zh-CN" altLang="en-US" sz="3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755" y="6093296"/>
            <a:ext cx="9173941" cy="830997"/>
            <a:chOff x="5755" y="6093296"/>
            <a:chExt cx="9173941" cy="830997"/>
          </a:xfrm>
        </p:grpSpPr>
        <p:sp>
          <p:nvSpPr>
            <p:cNvPr id="8" name="TextBox 7"/>
            <p:cNvSpPr txBox="1"/>
            <p:nvPr/>
          </p:nvSpPr>
          <p:spPr>
            <a:xfrm>
              <a:off x="1835696" y="6147766"/>
              <a:ext cx="7344000" cy="75600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p:spPr>
          <p:txBody>
            <a:bodyPr wrap="square" rtlCol="0" anchor="ctr">
              <a:spAutoFit/>
            </a:bodyPr>
            <a:lstStyle/>
            <a:p>
              <a:pPr algn="ctr"/>
              <a:endParaRPr lang="ms-MY" sz="3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riRomanPali CB" pitchFamily="2" charset="0"/>
              </a:endParaRPr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55" y="6146171"/>
              <a:ext cx="1829941" cy="739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3311602" y="6093296"/>
              <a:ext cx="37695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riRomanPali CB" pitchFamily="2" charset="0"/>
                </a:rPr>
                <a:t>www.sayalaysusila.net</a:t>
              </a:r>
            </a:p>
            <a:p>
              <a:pPr algn="ctr"/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riRomanPali CB" pitchFamily="2" charset="0"/>
                </a:rPr>
                <a:t>www. sayalaysusila.org</a:t>
              </a:r>
              <a:endParaRPr lang="ms-MY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1036</Words>
  <Application>Microsoft Office PowerPoint</Application>
  <PresentationFormat>On-screen Show (4:3)</PresentationFormat>
  <Paragraphs>204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alexsong</dc:creator>
  <cp:lastModifiedBy>A Series</cp:lastModifiedBy>
  <cp:revision>61</cp:revision>
  <dcterms:created xsi:type="dcterms:W3CDTF">2013-07-12T13:46:47Z</dcterms:created>
  <dcterms:modified xsi:type="dcterms:W3CDTF">2013-07-21T03:32:01Z</dcterms:modified>
</cp:coreProperties>
</file>